
<file path=[Content_Types].xml><?xml version="1.0" encoding="utf-8"?>
<Types xmlns="http://schemas.openxmlformats.org/package/2006/content-types">
  <Default Extension="jfif" ContentType="image/jpeg"/>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834" r:id="rId5"/>
  </p:sldMasterIdLst>
  <p:notesMasterIdLst>
    <p:notesMasterId r:id="rId26"/>
  </p:notesMasterIdLst>
  <p:handoutMasterIdLst>
    <p:handoutMasterId r:id="rId27"/>
  </p:handoutMasterIdLst>
  <p:sldIdLst>
    <p:sldId id="263" r:id="rId6"/>
    <p:sldId id="319" r:id="rId7"/>
    <p:sldId id="320" r:id="rId8"/>
    <p:sldId id="338" r:id="rId9"/>
    <p:sldId id="337" r:id="rId10"/>
    <p:sldId id="340" r:id="rId11"/>
    <p:sldId id="343" r:id="rId12"/>
    <p:sldId id="341" r:id="rId13"/>
    <p:sldId id="342" r:id="rId14"/>
    <p:sldId id="344" r:id="rId15"/>
    <p:sldId id="321" r:id="rId16"/>
    <p:sldId id="322" r:id="rId17"/>
    <p:sldId id="323" r:id="rId18"/>
    <p:sldId id="324" r:id="rId19"/>
    <p:sldId id="334" r:id="rId20"/>
    <p:sldId id="335" r:id="rId21"/>
    <p:sldId id="325" r:id="rId22"/>
    <p:sldId id="326" r:id="rId23"/>
    <p:sldId id="333" r:id="rId24"/>
    <p:sldId id="327"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C92"/>
    <a:srgbClr val="00395A"/>
    <a:srgbClr val="74CBC8"/>
    <a:srgbClr val="F58220"/>
    <a:srgbClr val="DC83A6"/>
    <a:srgbClr val="6052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73670" autoAdjust="0"/>
  </p:normalViewPr>
  <p:slideViewPr>
    <p:cSldViewPr>
      <p:cViewPr varScale="1">
        <p:scale>
          <a:sx n="50" d="100"/>
          <a:sy n="50" d="100"/>
        </p:scale>
        <p:origin x="1688" y="2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101" d="100"/>
          <a:sy n="101" d="100"/>
        </p:scale>
        <p:origin x="-4480" y="-12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AF857E2-2E1F-514F-A41B-22BD3C42E4F1}" type="datetimeFigureOut">
              <a:rPr lang="en-US" smtClean="0"/>
              <a:pPr/>
              <a:t>3/11/2022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3E25CC0-198C-974F-9C01-543D44F2F698}" type="slidenum">
              <a:rPr lang="en-US" smtClean="0"/>
              <a:pPr/>
              <a:t>‹#›</a:t>
            </a:fld>
            <a:endParaRPr lang="en-US"/>
          </a:p>
        </p:txBody>
      </p:sp>
    </p:spTree>
    <p:extLst>
      <p:ext uri="{BB962C8B-B14F-4D97-AF65-F5344CB8AC3E}">
        <p14:creationId xmlns:p14="http://schemas.microsoft.com/office/powerpoint/2010/main" val="2869124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27FE41-E058-434F-90C0-860A205088B7}"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B699EA-4099-7140-9A68-260C12E8C2B0}" type="slidenum">
              <a:rPr lang="en-US" smtClean="0"/>
              <a:pPr/>
              <a:t>‹#›</a:t>
            </a:fld>
            <a:endParaRPr lang="en-US"/>
          </a:p>
        </p:txBody>
      </p:sp>
    </p:spTree>
    <p:extLst>
      <p:ext uri="{BB962C8B-B14F-4D97-AF65-F5344CB8AC3E}">
        <p14:creationId xmlns:p14="http://schemas.microsoft.com/office/powerpoint/2010/main" val="153666558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mind.org.uk/information-support/types-of-mental-health-problems/sleep-problems/"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mind.org.uk/information-support/tips-for-everyday-living/physical-activity-and-your-mental-health/"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dirty="0"/>
              <a:t>Introduce self and welcome the group. </a:t>
            </a:r>
          </a:p>
          <a:p>
            <a:r>
              <a:rPr lang="en-GB" dirty="0"/>
              <a:t>Advise the group that if they have any questions to put up their hands. </a:t>
            </a:r>
          </a:p>
          <a:p>
            <a:endParaRPr lang="en-GB" dirty="0"/>
          </a:p>
          <a:p>
            <a:r>
              <a:rPr lang="en-GB" sz="1200" kern="1200" dirty="0">
                <a:solidFill>
                  <a:schemeClr val="tx1"/>
                </a:solidFill>
                <a:effectLst/>
                <a:latin typeface="+mn-lt"/>
                <a:ea typeface="+mn-ea"/>
                <a:cs typeface="+mn-cs"/>
              </a:rPr>
              <a:t>About School Nursing:</a:t>
            </a:r>
          </a:p>
          <a:p>
            <a:r>
              <a:rPr lang="en-GB" sz="1200" kern="1200" dirty="0">
                <a:solidFill>
                  <a:schemeClr val="tx1"/>
                </a:solidFill>
                <a:effectLst/>
                <a:latin typeface="+mn-lt"/>
                <a:ea typeface="+mn-ea"/>
                <a:cs typeface="+mn-cs"/>
              </a:rPr>
              <a:t>Our school Nursing team aims to support children and young people from 5 to 19 years and their families reach their full potential.</a:t>
            </a:r>
          </a:p>
          <a:p>
            <a:r>
              <a:rPr lang="en-GB" sz="1200" kern="1200" dirty="0">
                <a:solidFill>
                  <a:schemeClr val="tx1"/>
                </a:solidFill>
                <a:effectLst/>
                <a:latin typeface="+mn-lt"/>
                <a:ea typeface="+mn-ea"/>
                <a:cs typeface="+mn-cs"/>
              </a:rPr>
              <a:t>The school team consists of qualified nurses with some nurses having completed specialist training in public health. We are employed by the NHS and based at Wood End Park Clinic and go in to schools to see children and young people. </a:t>
            </a:r>
          </a:p>
          <a:p>
            <a:endParaRPr lang="en-GB" dirty="0"/>
          </a:p>
          <a:p>
            <a:r>
              <a:rPr lang="en-GB" sz="1200" kern="1200" dirty="0">
                <a:solidFill>
                  <a:schemeClr val="tx1"/>
                </a:solidFill>
                <a:effectLst/>
                <a:latin typeface="+mn-lt"/>
                <a:ea typeface="+mn-ea"/>
                <a:cs typeface="+mn-cs"/>
              </a:rPr>
              <a:t>We deliver school nurse drop in clinics and can offer information and support in the following areas;  </a:t>
            </a:r>
          </a:p>
          <a:p>
            <a:pPr lvl="0"/>
            <a:r>
              <a:rPr lang="en-GB" sz="1200" kern="1200" dirty="0">
                <a:solidFill>
                  <a:schemeClr val="tx1"/>
                </a:solidFill>
                <a:effectLst/>
                <a:latin typeface="+mn-lt"/>
                <a:ea typeface="+mn-ea"/>
                <a:cs typeface="+mn-cs"/>
              </a:rPr>
              <a:t>Emotional health and well-being</a:t>
            </a:r>
          </a:p>
          <a:p>
            <a:pPr lvl="0"/>
            <a:r>
              <a:rPr lang="en-GB" sz="1200" kern="1200" dirty="0">
                <a:solidFill>
                  <a:schemeClr val="tx1"/>
                </a:solidFill>
                <a:effectLst/>
                <a:latin typeface="+mn-lt"/>
                <a:ea typeface="+mn-ea"/>
                <a:cs typeface="+mn-cs"/>
              </a:rPr>
              <a:t>Managing complex and additional health needs</a:t>
            </a:r>
          </a:p>
          <a:p>
            <a:pPr lvl="0"/>
            <a:r>
              <a:rPr lang="en-GB" sz="1200" kern="1200" dirty="0">
                <a:solidFill>
                  <a:schemeClr val="tx1"/>
                </a:solidFill>
                <a:effectLst/>
                <a:latin typeface="+mn-lt"/>
                <a:ea typeface="+mn-ea"/>
                <a:cs typeface="+mn-cs"/>
              </a:rPr>
              <a:t>Monitoring growth and development – hearing and vision and NCMP in primary school. </a:t>
            </a:r>
          </a:p>
          <a:p>
            <a:pPr lvl="0"/>
            <a:r>
              <a:rPr lang="en-GB" sz="1200" kern="1200" dirty="0">
                <a:solidFill>
                  <a:schemeClr val="tx1"/>
                </a:solidFill>
                <a:effectLst/>
                <a:latin typeface="+mn-lt"/>
                <a:ea typeface="+mn-ea"/>
                <a:cs typeface="+mn-cs"/>
              </a:rPr>
              <a:t>Support with growing up and preparing to become an adult</a:t>
            </a:r>
          </a:p>
          <a:p>
            <a:pPr lvl="0"/>
            <a:r>
              <a:rPr lang="en-GB" sz="1200" kern="1200" dirty="0">
                <a:solidFill>
                  <a:schemeClr val="tx1"/>
                </a:solidFill>
                <a:effectLst/>
                <a:latin typeface="+mn-lt"/>
                <a:ea typeface="+mn-ea"/>
                <a:cs typeface="+mn-cs"/>
              </a:rPr>
              <a:t>Bridging the gap between health and education.</a:t>
            </a:r>
          </a:p>
          <a:p>
            <a:pPr lvl="0"/>
            <a:r>
              <a:rPr lang="en-GB" sz="1200" kern="1200" dirty="0">
                <a:solidFill>
                  <a:schemeClr val="tx1"/>
                </a:solidFill>
                <a:effectLst/>
                <a:latin typeface="+mn-lt"/>
                <a:ea typeface="+mn-ea"/>
                <a:cs typeface="+mn-cs"/>
              </a:rPr>
              <a:t>Health Promotion-oral health, personal hygiene and puberty</a:t>
            </a:r>
          </a:p>
          <a:p>
            <a:pPr lvl="0"/>
            <a:r>
              <a:rPr lang="en-GB" sz="1200" kern="1200" dirty="0">
                <a:solidFill>
                  <a:schemeClr val="tx1"/>
                </a:solidFill>
                <a:effectLst/>
                <a:latin typeface="+mn-lt"/>
                <a:ea typeface="+mn-ea"/>
                <a:cs typeface="+mn-cs"/>
              </a:rPr>
              <a:t>Safeguarding – domestic, sexual, physical abuse and neglect, bullying, special educational needs, drugs and alcohol misuse.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provide a confidential service. This means that you can discuss personal information in confidence. We will not discuss your personal information with anyone else without your permission. This includes parents and teachers. We would only pass on your information in order to protect you or someone else from serious harm.</a:t>
            </a:r>
          </a:p>
          <a:p>
            <a:r>
              <a:rPr lang="en-GB" sz="1200" kern="1200" dirty="0">
                <a:solidFill>
                  <a:schemeClr val="tx1"/>
                </a:solidFill>
                <a:effectLst/>
                <a:latin typeface="+mn-lt"/>
                <a:ea typeface="+mn-ea"/>
                <a:cs typeface="+mn-cs"/>
              </a:rPr>
              <a:t>Whenever possible we would discuss this with you first. </a:t>
            </a:r>
          </a:p>
          <a:p>
            <a:endParaRPr lang="en-GB" dirty="0"/>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2</a:t>
            </a:fld>
            <a:endParaRPr lang="en-US"/>
          </a:p>
        </p:txBody>
      </p:sp>
    </p:spTree>
    <p:extLst>
      <p:ext uri="{BB962C8B-B14F-4D97-AF65-F5344CB8AC3E}">
        <p14:creationId xmlns:p14="http://schemas.microsoft.com/office/powerpoint/2010/main" val="3738124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a:t>Today’s session is about the importance of good mental health:</a:t>
            </a:r>
          </a:p>
          <a:p>
            <a:endParaRPr lang="en-GB" dirty="0"/>
          </a:p>
          <a:p>
            <a:r>
              <a:rPr lang="en-GB" dirty="0"/>
              <a:t>Ask the group the question:</a:t>
            </a:r>
          </a:p>
          <a:p>
            <a:r>
              <a:rPr lang="en-GB" dirty="0"/>
              <a:t>What is good mental health? Then put the slide up in the background. </a:t>
            </a:r>
          </a:p>
          <a:p>
            <a:r>
              <a:rPr lang="en-GB" dirty="0"/>
              <a:t>Allow the group to offer answers. Everyone has part of the answer and together we have the full answer. </a:t>
            </a:r>
          </a:p>
          <a:p>
            <a:endParaRPr lang="en-GB" dirty="0"/>
          </a:p>
          <a:p>
            <a:r>
              <a:rPr lang="en-GB" dirty="0"/>
              <a:t>Answers to look out for:</a:t>
            </a:r>
          </a:p>
          <a:p>
            <a:r>
              <a:rPr lang="en-GB" dirty="0"/>
              <a:t>Enjoying life</a:t>
            </a:r>
          </a:p>
          <a:p>
            <a:r>
              <a:rPr lang="en-GB" dirty="0"/>
              <a:t>The ability to access school and education </a:t>
            </a:r>
          </a:p>
          <a:p>
            <a:r>
              <a:rPr lang="en-GB" dirty="0"/>
              <a:t>Enjoyment in playing</a:t>
            </a:r>
          </a:p>
          <a:p>
            <a:r>
              <a:rPr lang="en-GB" dirty="0"/>
              <a:t>Socialising and spending time with friends and family. </a:t>
            </a:r>
          </a:p>
          <a:p>
            <a:r>
              <a:rPr lang="en-GB" dirty="0"/>
              <a:t>Having the ability to do everything without stress and upset</a:t>
            </a:r>
          </a:p>
          <a:p>
            <a:r>
              <a:rPr lang="en-GB" dirty="0"/>
              <a:t>The ability to accept change </a:t>
            </a:r>
          </a:p>
          <a:p>
            <a:r>
              <a:rPr lang="en-GB" dirty="0"/>
              <a:t>Having a degree of resilience in which you can overcome problems. </a:t>
            </a:r>
          </a:p>
          <a:p>
            <a:r>
              <a:rPr lang="en-GB" dirty="0"/>
              <a:t>Feeling Happy, calm and able to cope with challenges. </a:t>
            </a:r>
          </a:p>
          <a:p>
            <a:endParaRPr lang="en-GB" dirty="0"/>
          </a:p>
          <a:p>
            <a:r>
              <a:rPr lang="en-GB" dirty="0"/>
              <a:t>Then read out the definition on the presentation. </a:t>
            </a:r>
          </a:p>
          <a:p>
            <a:r>
              <a:rPr lang="en-GB" sz="1200" b="1" i="0" kern="1200" dirty="0">
                <a:solidFill>
                  <a:schemeClr val="tx1"/>
                </a:solidFill>
                <a:effectLst/>
                <a:latin typeface="+mn-lt"/>
                <a:ea typeface="+mn-ea"/>
                <a:cs typeface="+mn-cs"/>
              </a:rPr>
              <a:t>In many ways, mental health is just like physical health: everybody has it and we need to take care of it.</a:t>
            </a:r>
          </a:p>
          <a:p>
            <a:endParaRPr lang="en-GB" sz="1200" b="0" i="0" kern="1200" dirty="0">
              <a:solidFill>
                <a:schemeClr val="tx1"/>
              </a:solidFill>
              <a:effectLst/>
              <a:latin typeface="+mn-lt"/>
              <a:ea typeface="+mn-ea"/>
              <a:cs typeface="+mn-cs"/>
            </a:endParaRPr>
          </a:p>
          <a:p>
            <a:pPr rtl="0"/>
            <a:r>
              <a:rPr lang="en-GB" sz="1200" b="1" i="0" u="none" strike="noStrike" kern="1200" dirty="0">
                <a:solidFill>
                  <a:schemeClr val="tx1"/>
                </a:solidFill>
                <a:effectLst/>
                <a:latin typeface="+mn-lt"/>
                <a:ea typeface="+mn-ea"/>
                <a:cs typeface="+mn-cs"/>
              </a:rPr>
              <a:t>Mental wellbeing </a:t>
            </a:r>
            <a:r>
              <a:rPr lang="en-GB" sz="1200" b="0" i="0" u="none" strike="noStrike" kern="1200" dirty="0">
                <a:solidFill>
                  <a:schemeClr val="tx1"/>
                </a:solidFill>
                <a:effectLst/>
                <a:latin typeface="+mn-lt"/>
                <a:ea typeface="+mn-ea"/>
                <a:cs typeface="+mn-cs"/>
              </a:rPr>
              <a:t>is about</a:t>
            </a:r>
            <a:r>
              <a:rPr lang="en-US" b="0" i="0" dirty="0">
                <a:solidFill>
                  <a:srgbClr val="202124"/>
                </a:solidFill>
                <a:effectLst/>
                <a:latin typeface="arial" panose="020B0604020202020204" pitchFamily="34" charset="0"/>
              </a:rPr>
              <a:t> feeling good about yourself, the people around you, and the world itself.</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Looking after and feeling good in your mind</a:t>
            </a:r>
            <a:endParaRPr lang="en-US" b="0" i="0" dirty="0">
              <a:solidFill>
                <a:srgbClr val="202124"/>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effectLst/>
                <a:latin typeface="Arial" panose="020B0604020202020204" pitchFamily="34" charset="0"/>
              </a:rPr>
              <a:t>Note: The </a:t>
            </a:r>
            <a:r>
              <a:rPr lang="en-US" sz="1200" i="1" dirty="0">
                <a:effectLst/>
                <a:latin typeface="Segoe UI" panose="020B0502040204020203" pitchFamily="34" charset="0"/>
              </a:rPr>
              <a:t>things young people value, enjoy or are good at can all support mental wellbeing. Positive relationships, eating and sleeping well can also be beneficial. </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Good mental health means being generally able to think, feel and react in the ways that you need and want to live your life. But if you go through a period of poor mental health you might find the ways you're frequently thinking, feeling or reacting become difficult, or even impossible, to cope with. This can feel just as bad as a physical illness, or even worse.</a:t>
            </a:r>
            <a:endParaRPr lang="en-GB" dirty="0"/>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3</a:t>
            </a:fld>
            <a:endParaRPr lang="en-US"/>
          </a:p>
        </p:txBody>
      </p:sp>
    </p:spTree>
    <p:extLst>
      <p:ext uri="{BB962C8B-B14F-4D97-AF65-F5344CB8AC3E}">
        <p14:creationId xmlns:p14="http://schemas.microsoft.com/office/powerpoint/2010/main" val="2785713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Self-Harm is only when you cut yourself? – Myth </a:t>
            </a:r>
          </a:p>
          <a:p>
            <a:r>
              <a:rPr lang="en-GB" dirty="0"/>
              <a:t>Can take place in many forms – hurting or injuring yourself, poisoning yourself (drugs, alcohol, substance misuse – cannabis etc, overdose – prescribed or non-prescribed), doing something that will put your in danger such as getting in to fights or binge drinking, not looking after yourself – such as not eating meals or washing, sending hateful or abusive messages to yourself  or about yourself online.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Only girls self-harm? - Myth</a:t>
            </a:r>
          </a:p>
          <a:p>
            <a:r>
              <a:rPr lang="en-GB" dirty="0"/>
              <a:t>Any one can self-harm, no matter what their gender is. </a:t>
            </a:r>
          </a:p>
          <a:p>
            <a:r>
              <a:rPr lang="en-GB" dirty="0"/>
              <a:t>More girls are seen by doctors or local services for self-harm, but that does not mean they are not the only ones that hurt themselves on purpose. </a:t>
            </a:r>
          </a:p>
          <a:p>
            <a:r>
              <a:rPr lang="en-GB" dirty="0"/>
              <a:t>If boys self harm, they may feel judged or misunderstood.</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Self-harm is a coping strategy? - Fact</a:t>
            </a:r>
          </a:p>
          <a:p>
            <a:r>
              <a:rPr lang="en-GB" dirty="0"/>
              <a:t>Some people use self-harm as a way to cope with negative experiences, thoughts or feelings. They may feel that it is the only way for them to cope with the situation, or their feelings at that time. </a:t>
            </a:r>
          </a:p>
          <a:p>
            <a:r>
              <a:rPr lang="en-GB" dirty="0"/>
              <a:t>However, self-harm is a negative coping strategy.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Self-harm is just a phase? - Myth</a:t>
            </a:r>
          </a:p>
          <a:p>
            <a:r>
              <a:rPr lang="en-GB" dirty="0"/>
              <a:t>Someone may hurt themselves over a long period of time, a short period of time or even just once or twice. However long it lasts should not be ignored. </a:t>
            </a: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5</a:t>
            </a:fld>
            <a:endParaRPr lang="en-US"/>
          </a:p>
        </p:txBody>
      </p:sp>
    </p:spTree>
    <p:extLst>
      <p:ext uri="{BB962C8B-B14F-4D97-AF65-F5344CB8AC3E}">
        <p14:creationId xmlns:p14="http://schemas.microsoft.com/office/powerpoint/2010/main" val="1463707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If you self-harm, then you are suicidal? – Myth</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Not everyone who self-harms are thinking about ending their life.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Some people who self-harm also experience suicidal feelings, but it doesn’t always mean they want to die.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If someone is self-harming and they also feel suicidal, this is an emergency. An adult should call 999 to make sure they get the help they need.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It is obvious when someone is self-harming? – Myth</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People who self-harm may keep it quiet for months or even years before telling someone or asking for help.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They may hide their self-harm because they are ashamed or worried about how others will react.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The way that some one self-harms may not leave obvious marks or signs either.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It is important to remember that it is nothing to be ashamed of. Keeping your self-harm a secret may stop you from getting the help you need.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Self-harm is a mental health problem? – Myth</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Self-harm is not a diagnosis of a mental health problem. It is a behaviour that is often used to deal with difficult thoughts or experiences.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When someone hurts themselves, it could be linked to mental health problems. But on its own, it doesn’t mean someone has a mental health problem.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Treatment and support for self-harm may be through mental health services like CAMHS.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It is good to remember that mental health is about how we think, feel and act, and we all have mental health. Getting support for your mental health is a good thing, whether you have a mental health problem or not. </a:t>
            </a:r>
          </a:p>
          <a:p>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You can stop self-harming? - Fact</a:t>
            </a:r>
          </a:p>
          <a:p>
            <a:r>
              <a:rPr lang="en-GB" dirty="0"/>
              <a:t>With all the right help and support, you can reduce your self-harm and then stop self-harming. </a:t>
            </a:r>
          </a:p>
          <a:p>
            <a:r>
              <a:rPr lang="en-GB" dirty="0"/>
              <a:t>It may not be easy – the longer you have self-harmed, the longer it may take to break down your reliance on it and replace it with something safer. </a:t>
            </a:r>
          </a:p>
          <a:p>
            <a:r>
              <a:rPr lang="en-GB" dirty="0"/>
              <a:t>Recovery from self-harm is a process and may be about managing the urge to self-harm, rather than stopping completely. </a:t>
            </a: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6</a:t>
            </a:fld>
            <a:endParaRPr lang="en-US"/>
          </a:p>
        </p:txBody>
      </p:sp>
    </p:spTree>
    <p:extLst>
      <p:ext uri="{BB962C8B-B14F-4D97-AF65-F5344CB8AC3E}">
        <p14:creationId xmlns:p14="http://schemas.microsoft.com/office/powerpoint/2010/main" val="1740043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dirty="0"/>
              <a:t>Living with health problems – like physical health or illness</a:t>
            </a:r>
          </a:p>
          <a:p>
            <a:pPr algn="just"/>
            <a:r>
              <a:rPr lang="en-GB" b="0" dirty="0"/>
              <a:t>Living with a mental health problem – or experiences linked with poor mental health like anger or hearing voices</a:t>
            </a:r>
          </a:p>
          <a:p>
            <a:pPr algn="just"/>
            <a:r>
              <a:rPr lang="en-GB" b="0" dirty="0"/>
              <a:t>Living with conditions such as ADHD or Autism </a:t>
            </a:r>
          </a:p>
          <a:p>
            <a:pPr algn="just"/>
            <a:r>
              <a:rPr lang="en-GB" b="0" dirty="0"/>
              <a:t>Stressful or upsetting experiences – like relationship problems, losing a loved one, bullying, abuse or money worries</a:t>
            </a:r>
          </a:p>
          <a:p>
            <a:pPr algn="just"/>
            <a:r>
              <a:rPr lang="en-GB" b="0" dirty="0"/>
              <a:t>Intrusive thoughts – thoughts that you don’t want to keep coming back to you </a:t>
            </a:r>
          </a:p>
          <a:p>
            <a:pPr algn="just"/>
            <a:r>
              <a:rPr lang="en-GB" b="0" dirty="0"/>
              <a:t>Problems with how you feel about yourself – like experiencing racism, homophobia, questioning your sexuality or identity, having low self-esteem or body image worries</a:t>
            </a:r>
          </a:p>
          <a:p>
            <a:pPr algn="just"/>
            <a:r>
              <a:rPr lang="en-GB" b="0" dirty="0"/>
              <a:t>Seeing images of self-harm online</a:t>
            </a:r>
          </a:p>
          <a:p>
            <a:pPr algn="just"/>
            <a:r>
              <a:rPr lang="en-GB" b="0" dirty="0"/>
              <a:t>Drinking alcohol or taking drugs</a:t>
            </a: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7</a:t>
            </a:fld>
            <a:endParaRPr lang="en-US"/>
          </a:p>
        </p:txBody>
      </p:sp>
    </p:spTree>
    <p:extLst>
      <p:ext uri="{BB962C8B-B14F-4D97-AF65-F5344CB8AC3E}">
        <p14:creationId xmlns:p14="http://schemas.microsoft.com/office/powerpoint/2010/main" val="603362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 You will be seen in a quiet, confidential space to speak to the school nurse. </a:t>
            </a:r>
          </a:p>
          <a:p>
            <a:pPr lvl="0"/>
            <a:r>
              <a:rPr lang="en-GB" sz="1200" kern="1200" dirty="0">
                <a:solidFill>
                  <a:schemeClr val="tx1"/>
                </a:solidFill>
                <a:effectLst/>
                <a:latin typeface="+mn-lt"/>
                <a:ea typeface="+mn-ea"/>
                <a:cs typeface="+mn-cs"/>
              </a:rPr>
              <a:t>- Discuss confidentiality with the child/young person. </a:t>
            </a:r>
          </a:p>
          <a:p>
            <a:pPr lvl="0"/>
            <a:r>
              <a:rPr lang="en-GB" sz="1200" kern="1200" dirty="0">
                <a:solidFill>
                  <a:schemeClr val="tx1"/>
                </a:solidFill>
                <a:effectLst/>
                <a:latin typeface="+mn-lt"/>
                <a:ea typeface="+mn-ea"/>
                <a:cs typeface="+mn-cs"/>
              </a:rPr>
              <a:t>- As needed liaise with parents/carers for consent to see the child and feedback any concerns (school nurse to use clinical judgement of confidentiality and if there are safeguarding concerns and sharing of information with parents will put the child at risk).</a:t>
            </a:r>
          </a:p>
          <a:p>
            <a:pPr lvl="0"/>
            <a:r>
              <a:rPr lang="en-GB" sz="1200" kern="1200" dirty="0">
                <a:solidFill>
                  <a:schemeClr val="tx1"/>
                </a:solidFill>
                <a:effectLst/>
                <a:latin typeface="+mn-lt"/>
                <a:ea typeface="+mn-ea"/>
                <a:cs typeface="+mn-cs"/>
              </a:rPr>
              <a:t>- Share information with the school as needed (in line with safeguarding and data protection policies).</a:t>
            </a:r>
          </a:p>
          <a:p>
            <a:pPr lvl="0"/>
            <a:r>
              <a:rPr lang="en-GB" sz="1200" kern="1200" dirty="0">
                <a:solidFill>
                  <a:schemeClr val="tx1"/>
                </a:solidFill>
                <a:effectLst/>
                <a:latin typeface="+mn-lt"/>
                <a:ea typeface="+mn-ea"/>
                <a:cs typeface="+mn-cs"/>
              </a:rPr>
              <a:t>- Consider referral to school mental health provision or CAMHS.</a:t>
            </a:r>
          </a:p>
          <a:p>
            <a:pPr lvl="0"/>
            <a:r>
              <a:rPr lang="en-GB" sz="1200" kern="1200" dirty="0">
                <a:solidFill>
                  <a:schemeClr val="tx1"/>
                </a:solidFill>
                <a:effectLst/>
                <a:latin typeface="+mn-lt"/>
                <a:ea typeface="+mn-ea"/>
                <a:cs typeface="+mn-cs"/>
              </a:rPr>
              <a:t>- Offer follow up appointments with the child as appropriate</a:t>
            </a:r>
          </a:p>
          <a:p>
            <a:pPr lvl="0"/>
            <a:r>
              <a:rPr lang="en-GB" sz="1200" kern="1200" dirty="0">
                <a:solidFill>
                  <a:schemeClr val="tx1"/>
                </a:solidFill>
                <a:effectLst/>
                <a:latin typeface="+mn-lt"/>
                <a:ea typeface="+mn-ea"/>
                <a:cs typeface="+mn-cs"/>
              </a:rPr>
              <a:t>- Liaise with the Safeguarding Lead of the school</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rgbClr val="FF0000"/>
                </a:solidFill>
              </a:rPr>
              <a:t>- </a:t>
            </a:r>
            <a:r>
              <a:rPr lang="en-GB" dirty="0">
                <a:solidFill>
                  <a:srgbClr val="007C92"/>
                </a:solidFill>
              </a:rPr>
              <a:t>If a young person tells us they are self-harming, we take it seriously and get them the help that they need straight away.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10</a:t>
            </a:fld>
            <a:endParaRPr lang="en-US"/>
          </a:p>
        </p:txBody>
      </p:sp>
    </p:spTree>
    <p:extLst>
      <p:ext uri="{BB962C8B-B14F-4D97-AF65-F5344CB8AC3E}">
        <p14:creationId xmlns:p14="http://schemas.microsoft.com/office/powerpoint/2010/main" val="1918126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dirty="0"/>
              <a:t>Ask the group ‘What is resilience’?</a:t>
            </a:r>
          </a:p>
          <a:p>
            <a:r>
              <a:rPr lang="en-GB" dirty="0"/>
              <a:t>Allow the group to talk about resilience - They may have some of the answers. </a:t>
            </a:r>
          </a:p>
          <a:p>
            <a:r>
              <a:rPr lang="en-GB" dirty="0"/>
              <a:t>Take about 4 or 5 examples and then tell them what resilience is – read out the definition on the presentation. </a:t>
            </a:r>
          </a:p>
          <a:p>
            <a:r>
              <a:rPr lang="en-GB" sz="1200" b="0" i="0" kern="1200" dirty="0">
                <a:solidFill>
                  <a:schemeClr val="tx1"/>
                </a:solidFill>
                <a:effectLst/>
                <a:latin typeface="+mn-lt"/>
                <a:ea typeface="+mn-ea"/>
                <a:cs typeface="+mn-cs"/>
              </a:rPr>
              <a:t>Resilience is </a:t>
            </a:r>
            <a:r>
              <a:rPr lang="en-GB" sz="1200" b="1" i="0" kern="1200" dirty="0">
                <a:solidFill>
                  <a:schemeClr val="tx1"/>
                </a:solidFill>
                <a:effectLst/>
                <a:latin typeface="+mn-lt"/>
                <a:ea typeface="+mn-ea"/>
                <a:cs typeface="+mn-cs"/>
              </a:rPr>
              <a:t>the ability to bounce back from a negative experience or difficult challenge</a:t>
            </a:r>
            <a:r>
              <a:rPr lang="en-GB" sz="1200" b="0" i="0" kern="1200" dirty="0">
                <a:solidFill>
                  <a:schemeClr val="tx1"/>
                </a:solidFill>
                <a:effectLst/>
                <a:latin typeface="+mn-lt"/>
                <a:ea typeface="+mn-ea"/>
                <a:cs typeface="+mn-cs"/>
              </a:rPr>
              <a:t>. ... Resilience is built by having confidence that you'll be able to get through or work around your problems, and by learning effective ways to cope with negative thoughts and emotions.</a:t>
            </a:r>
            <a:endParaRPr lang="en-GB" dirty="0"/>
          </a:p>
          <a:p>
            <a:endParaRPr lang="en-GB" dirty="0"/>
          </a:p>
          <a:p>
            <a:r>
              <a:rPr lang="en-GB" dirty="0"/>
              <a:t>Why is it important to be resilient? </a:t>
            </a:r>
          </a:p>
          <a:p>
            <a:r>
              <a:rPr lang="en-GB" dirty="0"/>
              <a:t>Let the group give a few answers. </a:t>
            </a:r>
          </a:p>
          <a:p>
            <a:r>
              <a:rPr lang="en-GB" dirty="0"/>
              <a:t>Resilience is a brilliant asset to have. </a:t>
            </a:r>
          </a:p>
          <a:p>
            <a:r>
              <a:rPr lang="en-GB" dirty="0"/>
              <a:t>Resilient individuals are more able to deal with difficulties and adversities than those with less resilience. </a:t>
            </a:r>
          </a:p>
          <a:p>
            <a:r>
              <a:rPr lang="en-GB" sz="1200" b="0" i="0" u="none" strike="noStrike" kern="1200" baseline="0" dirty="0">
                <a:solidFill>
                  <a:schemeClr val="tx1"/>
                </a:solidFill>
                <a:latin typeface="+mn-lt"/>
                <a:ea typeface="+mn-ea"/>
                <a:cs typeface="+mn-cs"/>
              </a:rPr>
              <a:t>Evidence shows that resilience could contribute to healthy behaviours, higher qualifications and skills, better employment, better mental wellbeing, and a quicker or more successful recovery from illness. </a:t>
            </a:r>
          </a:p>
          <a:p>
            <a:endParaRPr lang="en-GB" dirty="0"/>
          </a:p>
          <a:p>
            <a:r>
              <a:rPr lang="en-GB" dirty="0"/>
              <a:t>When else will you need to be resilient in life?</a:t>
            </a:r>
          </a:p>
          <a:p>
            <a:r>
              <a:rPr lang="en-GB" dirty="0"/>
              <a:t>Does it stop when you leave school?</a:t>
            </a:r>
          </a:p>
          <a:p>
            <a:r>
              <a:rPr lang="en-GB" dirty="0"/>
              <a:t>Going through difficult times. </a:t>
            </a:r>
          </a:p>
          <a:p>
            <a:endParaRPr lang="en-GB" dirty="0"/>
          </a:p>
          <a:p>
            <a:r>
              <a:rPr lang="en-GB" dirty="0"/>
              <a:t>If you have good resilience what will that prevent?</a:t>
            </a:r>
          </a:p>
          <a:p>
            <a:r>
              <a:rPr lang="en-GB" dirty="0"/>
              <a:t>Allow them to give 3-4 answers.</a:t>
            </a:r>
          </a:p>
          <a:p>
            <a:endParaRPr lang="en-GB" dirty="0"/>
          </a:p>
          <a:p>
            <a:r>
              <a:rPr lang="en-GB" dirty="0"/>
              <a:t>We will all need resilience – us, you, teachers, parents. </a:t>
            </a:r>
          </a:p>
          <a:p>
            <a:r>
              <a:rPr lang="en-GB" dirty="0"/>
              <a:t>How do we get resilient? </a:t>
            </a:r>
          </a:p>
          <a:p>
            <a:r>
              <a:rPr lang="en-GB" dirty="0"/>
              <a:t>The group need to understand that sometimes they are going to be anxious but they can develop resilience and reduce anxiety by planning, finding time to problem solve, taking a step back, talking to some one, deep breathing – that is resilience and is a life long strategy. </a:t>
            </a:r>
          </a:p>
          <a:p>
            <a:r>
              <a:rPr lang="en-GB" dirty="0"/>
              <a:t>People who have the ability to become resilient, are less likely to have an identifiable mental illness when older and are also less likely to have emotional difficulties, financial hardship and difficulties in life. </a:t>
            </a:r>
          </a:p>
          <a:p>
            <a:endParaRPr lang="en-GB" dirty="0"/>
          </a:p>
          <a:p>
            <a:r>
              <a:rPr lang="en-GB" dirty="0"/>
              <a:t>Importance of resilience:</a:t>
            </a:r>
          </a:p>
          <a:p>
            <a:r>
              <a:rPr lang="en-GB" dirty="0"/>
              <a:t>Young people need to understand that anxiety and stress are normal.</a:t>
            </a:r>
          </a:p>
          <a:p>
            <a:r>
              <a:rPr lang="en-GB" dirty="0"/>
              <a:t>Everyone has stress and anxiety but it is how we cope with it.  </a:t>
            </a:r>
          </a:p>
          <a:p>
            <a:r>
              <a:rPr lang="en-GB" dirty="0"/>
              <a:t>These lessons that we learn when we are young will help us cope with life. </a:t>
            </a:r>
          </a:p>
          <a:p>
            <a:endParaRPr lang="en-GB" dirty="0"/>
          </a:p>
          <a:p>
            <a:r>
              <a:rPr lang="en-GB" dirty="0"/>
              <a:t>When you have exams/tests do you get stressed? – Managing exam stress will be discussed later. </a:t>
            </a:r>
          </a:p>
          <a:p>
            <a:r>
              <a:rPr lang="en-GB" dirty="0"/>
              <a:t>Stress is normal but if you know what is going to be on the test you wont get stressed.</a:t>
            </a:r>
          </a:p>
          <a:p>
            <a:r>
              <a:rPr lang="en-GB" dirty="0"/>
              <a:t>How can you reduce stress – look at work, revise, talk to other people about the content they have learned. </a:t>
            </a:r>
          </a:p>
          <a:p>
            <a:r>
              <a:rPr lang="en-GB" dirty="0"/>
              <a:t>Stress is an old concept for us – because stress keeps us safe generally. </a:t>
            </a:r>
          </a:p>
          <a:p>
            <a:r>
              <a:rPr lang="en-GB" dirty="0"/>
              <a:t>Discuss flight or fight. </a:t>
            </a:r>
          </a:p>
          <a:p>
            <a:endParaRPr lang="en-GB" dirty="0"/>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11</a:t>
            </a:fld>
            <a:endParaRPr lang="en-US"/>
          </a:p>
        </p:txBody>
      </p:sp>
    </p:spTree>
    <p:extLst>
      <p:ext uri="{BB962C8B-B14F-4D97-AF65-F5344CB8AC3E}">
        <p14:creationId xmlns:p14="http://schemas.microsoft.com/office/powerpoint/2010/main" val="657635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kern="1200" dirty="0">
                <a:solidFill>
                  <a:schemeClr val="tx1"/>
                </a:solidFill>
                <a:effectLst/>
                <a:latin typeface="+mn-lt"/>
                <a:ea typeface="+mn-ea"/>
                <a:cs typeface="+mn-cs"/>
              </a:rPr>
              <a:t>Taking steps to look after your wellbeing can help you deal with pressure, and reduce the impact that stress has on your life. This is sometimes called developing emotional resilience.</a:t>
            </a:r>
          </a:p>
          <a:p>
            <a:pPr rtl="0"/>
            <a:r>
              <a:rPr lang="en-GB" sz="1200" b="0" i="0" kern="1200" dirty="0">
                <a:solidFill>
                  <a:schemeClr val="tx1"/>
                </a:solidFill>
                <a:effectLst/>
                <a:latin typeface="+mn-lt"/>
                <a:ea typeface="+mn-ea"/>
                <a:cs typeface="+mn-cs"/>
              </a:rPr>
              <a:t>Resilience is not just your ability to bounce back, but also your capacity to adapt in the face of challenging circumstances, whilst maintaining a stable mental wellbeing. Resilience isn't a personality trait – it's something that we can all take steps to achieve. </a:t>
            </a:r>
          </a:p>
          <a:p>
            <a:pPr rtl="0"/>
            <a:endParaRPr lang="en-GB" sz="1200" b="0" i="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dirty="0">
                <a:latin typeface="Arial" panose="020B0604020202020204" pitchFamily="34" charset="0"/>
                <a:cs typeface="Arial" panose="020B0604020202020204" pitchFamily="34" charset="0"/>
              </a:rPr>
              <a:t>Accept that change happens all the time – examples are: going to school and expecting to see your teacher but a supply teacher is in place. You best friend been absent from school. Transitioning from primary to secondary school. </a:t>
            </a:r>
          </a:p>
          <a:p>
            <a:pPr rtl="0"/>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12</a:t>
            </a:fld>
            <a:endParaRPr lang="en-US"/>
          </a:p>
        </p:txBody>
      </p:sp>
    </p:spTree>
    <p:extLst>
      <p:ext uri="{BB962C8B-B14F-4D97-AF65-F5344CB8AC3E}">
        <p14:creationId xmlns:p14="http://schemas.microsoft.com/office/powerpoint/2010/main" val="3096842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GB" dirty="0"/>
              <a:t>Once you have had long discussion on resilience, ask the group how you can develop resilience?</a:t>
            </a:r>
          </a:p>
          <a:p>
            <a:r>
              <a:rPr lang="en-GB" dirty="0"/>
              <a:t>Give them some of the answers from the presentation. </a:t>
            </a:r>
          </a:p>
          <a:p>
            <a:pPr rtl="0"/>
            <a:r>
              <a:rPr lang="en-GB" sz="1200" b="0" i="0" kern="1200" dirty="0">
                <a:solidFill>
                  <a:schemeClr val="tx1"/>
                </a:solidFill>
                <a:effectLst/>
                <a:latin typeface="+mn-lt"/>
                <a:ea typeface="+mn-ea"/>
                <a:cs typeface="+mn-cs"/>
              </a:rPr>
              <a:t>For example you can:</a:t>
            </a:r>
          </a:p>
          <a:p>
            <a:pPr marL="171450" indent="-171450" rtl="0">
              <a:buFontTx/>
              <a:buChar char="-"/>
            </a:pPr>
            <a:r>
              <a:rPr lang="en-GB" sz="1200" b="0" i="0" kern="1200" dirty="0">
                <a:solidFill>
                  <a:schemeClr val="tx1"/>
                </a:solidFill>
                <a:effectLst/>
                <a:latin typeface="+mn-lt"/>
                <a:ea typeface="+mn-ea"/>
                <a:cs typeface="+mn-cs"/>
              </a:rPr>
              <a:t>Make some healthy lifestyle changes:</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Practise being straightforward and assertive in communicating with others </a:t>
            </a:r>
            <a:r>
              <a:rPr lang="en-GB" sz="1200" b="0" i="0" kern="1200" dirty="0">
                <a:solidFill>
                  <a:schemeClr val="tx1"/>
                </a:solidFill>
                <a:effectLst/>
                <a:latin typeface="+mn-lt"/>
                <a:ea typeface="+mn-ea"/>
                <a:cs typeface="+mn-cs"/>
              </a:rPr>
              <a:t>- If people are making unreasonable or unrealistic demands on you, 	be prepared to tell them how you feel and say no. </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Use relaxation techniques </a:t>
            </a:r>
            <a:r>
              <a:rPr lang="en-GB" sz="1200" b="0" i="0" kern="1200" dirty="0">
                <a:solidFill>
                  <a:schemeClr val="tx1"/>
                </a:solidFill>
                <a:effectLst/>
                <a:latin typeface="+mn-lt"/>
                <a:ea typeface="+mn-ea"/>
                <a:cs typeface="+mn-cs"/>
              </a:rPr>
              <a:t>- You may already know what helps you relax, like having a bath, listening to music or taking your dog for a walk. If you 	know that a certain activity helps you feel more relaxed, make sure you set aside time to do it. </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Develop your interests and hobbies </a:t>
            </a:r>
            <a:r>
              <a:rPr lang="en-GB" sz="1200" b="0" i="0" kern="1200" dirty="0">
                <a:solidFill>
                  <a:schemeClr val="tx1"/>
                </a:solidFill>
                <a:effectLst/>
                <a:latin typeface="+mn-lt"/>
                <a:ea typeface="+mn-ea"/>
                <a:cs typeface="+mn-cs"/>
              </a:rPr>
              <a:t>- Finding an activity that's completely different from the things causing you stress is a great way to get away 	from everyday pressures. If stress is making you feel lonely or isolated, shared hobbies can also be a good way to meet new people.</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Make time for your friends </a:t>
            </a:r>
            <a:r>
              <a:rPr lang="en-GB" sz="1200" b="0" i="0" kern="1200" dirty="0">
                <a:solidFill>
                  <a:schemeClr val="tx1"/>
                </a:solidFill>
                <a:effectLst/>
                <a:latin typeface="+mn-lt"/>
                <a:ea typeface="+mn-ea"/>
                <a:cs typeface="+mn-cs"/>
              </a:rPr>
              <a:t>- When you've got a lot on this might seem hard, but it can help you feel more positive and less isolated. Chatting to 	friends about the things you find difficult can help you keep things in perspective – and you can do the same for them. Laughing and smiling with 	them will also produce hormones that help you to relax.</a:t>
            </a:r>
          </a:p>
          <a:p>
            <a:pPr marL="171450" indent="-171450" rtl="0">
              <a:buFontTx/>
              <a:buChar char="-"/>
            </a:pPr>
            <a:r>
              <a:rPr lang="en-GB" sz="1200" b="0" i="0" kern="1200" dirty="0">
                <a:solidFill>
                  <a:schemeClr val="tx1"/>
                </a:solidFill>
                <a:effectLst/>
                <a:latin typeface="+mn-lt"/>
                <a:ea typeface="+mn-ea"/>
                <a:cs typeface="+mn-cs"/>
              </a:rPr>
              <a:t>Look after your physical health:</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Get enough sleep</a:t>
            </a:r>
            <a:r>
              <a:rPr lang="en-GB" sz="1200" b="0" i="0" kern="1200" dirty="0">
                <a:solidFill>
                  <a:schemeClr val="tx1"/>
                </a:solidFill>
                <a:effectLst/>
                <a:latin typeface="+mn-lt"/>
                <a:ea typeface="+mn-ea"/>
                <a:cs typeface="+mn-cs"/>
              </a:rPr>
              <a:t> - Stress can often make it difficult to sleep, and can cause </a:t>
            </a:r>
            <a:r>
              <a:rPr lang="en-GB" sz="1200" b="0" i="0" u="sng" kern="1200" dirty="0">
                <a:solidFill>
                  <a:schemeClr val="tx1"/>
                </a:solidFill>
                <a:effectLst/>
                <a:latin typeface="+mn-lt"/>
                <a:ea typeface="+mn-ea"/>
                <a:cs typeface="+mn-cs"/>
                <a:hlinkClick r:id="rId3" tooltip="Sleep problems"/>
              </a:rPr>
              <a:t>sleep problems</a:t>
            </a:r>
            <a:r>
              <a:rPr lang="en-GB" sz="1200" b="0" i="0" kern="1200" dirty="0">
                <a:solidFill>
                  <a:schemeClr val="tx1"/>
                </a:solidFill>
                <a:effectLst/>
                <a:latin typeface="+mn-lt"/>
                <a:ea typeface="+mn-ea"/>
                <a:cs typeface="+mn-cs"/>
              </a:rPr>
              <a:t>. Getting enough sleep can help you feel more able to 	deal with difficult situations.</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Be active</a:t>
            </a:r>
            <a:r>
              <a:rPr lang="en-GB" sz="1200" b="0" i="0" kern="1200" dirty="0">
                <a:solidFill>
                  <a:schemeClr val="tx1"/>
                </a:solidFill>
                <a:effectLst/>
                <a:latin typeface="+mn-lt"/>
                <a:ea typeface="+mn-ea"/>
                <a:cs typeface="+mn-cs"/>
              </a:rPr>
              <a:t> - Being </a:t>
            </a:r>
            <a:r>
              <a:rPr lang="en-GB" sz="1200" b="0" i="0" u="sng" kern="1200" dirty="0">
                <a:solidFill>
                  <a:schemeClr val="tx1"/>
                </a:solidFill>
                <a:effectLst/>
                <a:latin typeface="+mn-lt"/>
                <a:ea typeface="+mn-ea"/>
                <a:cs typeface="+mn-cs"/>
                <a:hlinkClick r:id="rId4" tooltip="Physical activity and your mental health"/>
              </a:rPr>
              <a:t>physically active</a:t>
            </a:r>
            <a:r>
              <a:rPr lang="en-GB" sz="1200" b="0" i="0" kern="1200" dirty="0">
                <a:solidFill>
                  <a:schemeClr val="tx1"/>
                </a:solidFill>
                <a:effectLst/>
                <a:latin typeface="+mn-lt"/>
                <a:ea typeface="+mn-ea"/>
                <a:cs typeface="+mn-cs"/>
              </a:rPr>
              <a:t> is important for both our physical and mental health. Even making small changes such as going for a regular walk 	outside may help you to feel less stressed.</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Eat healthily</a:t>
            </a:r>
            <a:r>
              <a:rPr lang="en-GB" sz="1200" b="0" i="0" kern="1200" dirty="0">
                <a:solidFill>
                  <a:schemeClr val="tx1"/>
                </a:solidFill>
                <a:effectLst/>
                <a:latin typeface="+mn-lt"/>
                <a:ea typeface="+mn-ea"/>
                <a:cs typeface="+mn-cs"/>
              </a:rPr>
              <a:t> - When you're stressed, it can be tempting to skip meals or eat too much of the wrong kinds of food. But what you eat, and when you 	eat, can make a big difference to how well you feel.</a:t>
            </a:r>
          </a:p>
          <a:p>
            <a:pPr marL="171450" indent="-171450" rtl="0">
              <a:buFontTx/>
              <a:buChar char="-"/>
            </a:pPr>
            <a:r>
              <a:rPr lang="en-GB" sz="1200" b="0" i="0" kern="1200" dirty="0">
                <a:solidFill>
                  <a:schemeClr val="tx1"/>
                </a:solidFill>
                <a:effectLst/>
                <a:latin typeface="+mn-lt"/>
                <a:ea typeface="+mn-ea"/>
                <a:cs typeface="+mn-cs"/>
              </a:rPr>
              <a:t>Give yourself a break:</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Reward yourself for achievements</a:t>
            </a:r>
            <a:r>
              <a:rPr lang="en-GB" sz="1200" b="0" i="0" kern="1200" dirty="0">
                <a:solidFill>
                  <a:schemeClr val="tx1"/>
                </a:solidFill>
                <a:effectLst/>
                <a:latin typeface="+mn-lt"/>
                <a:ea typeface="+mn-ea"/>
                <a:cs typeface="+mn-cs"/>
              </a:rPr>
              <a:t> – even small things like finishing a piece of work or making a decision. You could take a walk, read a book, treat 	yourself to food you enjoy, or simply tell yourself "well done".</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Get a change of scenery - </a:t>
            </a:r>
            <a:r>
              <a:rPr lang="en-GB" sz="1200" b="0" i="0" kern="1200" dirty="0">
                <a:solidFill>
                  <a:schemeClr val="tx1"/>
                </a:solidFill>
                <a:effectLst/>
                <a:latin typeface="+mn-lt"/>
                <a:ea typeface="+mn-ea"/>
                <a:cs typeface="+mn-cs"/>
              </a:rPr>
              <a:t>You might want to go outside, go to a friend's house or go to a café for a break – even if it's just for a short time.</a:t>
            </a:r>
          </a:p>
          <a:p>
            <a:pPr marL="0" indent="0" rtl="0">
              <a:buFontTx/>
              <a:buNone/>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Resolve conflicts, if you can - </a:t>
            </a:r>
            <a:r>
              <a:rPr lang="en-GB" sz="1200" b="0" i="0" kern="1200" dirty="0">
                <a:solidFill>
                  <a:schemeClr val="tx1"/>
                </a:solidFill>
                <a:effectLst/>
                <a:latin typeface="+mn-lt"/>
                <a:ea typeface="+mn-ea"/>
                <a:cs typeface="+mn-cs"/>
              </a:rPr>
              <a:t>Although this can sometimes be hard, speaking to a manager, colleague or family member about problems in your 	relationship with them can help you find ways to move forward.</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Forgive yourself</a:t>
            </a:r>
            <a:r>
              <a:rPr lang="en-GB" sz="1200" b="0" i="0" kern="1200" dirty="0">
                <a:solidFill>
                  <a:schemeClr val="tx1"/>
                </a:solidFill>
                <a:effectLst/>
                <a:latin typeface="+mn-lt"/>
                <a:ea typeface="+mn-ea"/>
                <a:cs typeface="+mn-cs"/>
              </a:rPr>
              <a:t> when you feel you have made a mistake, or don't achieve something you hoped for. Try to remember that nobody's perfect, and 	putting extra pressure on yourself doesn't help.</a:t>
            </a:r>
          </a:p>
          <a:p>
            <a:pPr marL="171450" indent="-171450" rtl="0">
              <a:buFontTx/>
              <a:buChar char="-"/>
            </a:pPr>
            <a:r>
              <a:rPr lang="en-GB" sz="1200" b="0" i="0" kern="1200" dirty="0">
                <a:solidFill>
                  <a:schemeClr val="tx1"/>
                </a:solidFill>
                <a:effectLst/>
                <a:latin typeface="+mn-lt"/>
                <a:ea typeface="+mn-ea"/>
                <a:cs typeface="+mn-cs"/>
              </a:rPr>
              <a:t>Build your support network - Remember that whatever you're going through that's causing you stress, you don't have to cope with it alone</a:t>
            </a:r>
          </a:p>
          <a:p>
            <a:r>
              <a:rPr lang="en-GB" dirty="0"/>
              <a:t>	</a:t>
            </a:r>
            <a:r>
              <a:rPr lang="en-GB" sz="1200" b="1" i="0" kern="1200" dirty="0">
                <a:solidFill>
                  <a:schemeClr val="tx1"/>
                </a:solidFill>
                <a:effectLst/>
                <a:latin typeface="+mn-lt"/>
                <a:ea typeface="+mn-ea"/>
                <a:cs typeface="+mn-cs"/>
              </a:rPr>
              <a:t>Friends and family</a:t>
            </a:r>
            <a:r>
              <a:rPr lang="en-GB" sz="1200" b="0" i="0" kern="1200" dirty="0">
                <a:solidFill>
                  <a:schemeClr val="tx1"/>
                </a:solidFill>
                <a:effectLst/>
                <a:latin typeface="+mn-lt"/>
                <a:ea typeface="+mn-ea"/>
                <a:cs typeface="+mn-cs"/>
              </a:rPr>
              <a:t> - Sometimes just telling the people close to you how you're feeling can make a big difference – and they might be able to help 	you out in other ways too.</a:t>
            </a:r>
          </a:p>
          <a:p>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Peer support </a:t>
            </a:r>
            <a:r>
              <a:rPr lang="en-GB" sz="1200" b="0" i="0" kern="1200" dirty="0">
                <a:solidFill>
                  <a:schemeClr val="tx1"/>
                </a:solidFill>
                <a:effectLst/>
                <a:latin typeface="+mn-lt"/>
                <a:ea typeface="+mn-ea"/>
                <a:cs typeface="+mn-cs"/>
              </a:rPr>
              <a:t>- Sometimes sharing your experiences with people who've been through something similar can help you feel less alone.</a:t>
            </a:r>
          </a:p>
          <a:p>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Support at School or College </a:t>
            </a:r>
            <a:r>
              <a:rPr lang="en-GB" sz="1200" b="0" i="0" kern="1200" dirty="0">
                <a:solidFill>
                  <a:schemeClr val="tx1"/>
                </a:solidFill>
                <a:effectLst/>
                <a:latin typeface="+mn-lt"/>
                <a:ea typeface="+mn-ea"/>
                <a:cs typeface="+mn-cs"/>
              </a:rPr>
              <a:t>- For example, this could be from your tutors, student union or student services.</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13</a:t>
            </a:fld>
            <a:endParaRPr lang="en-US"/>
          </a:p>
        </p:txBody>
      </p:sp>
    </p:spTree>
    <p:extLst>
      <p:ext uri="{BB962C8B-B14F-4D97-AF65-F5344CB8AC3E}">
        <p14:creationId xmlns:p14="http://schemas.microsoft.com/office/powerpoint/2010/main" val="280819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don’t just need resilience in school, you need it every day. </a:t>
            </a:r>
          </a:p>
          <a:p>
            <a:r>
              <a:rPr lang="en-GB" dirty="0"/>
              <a:t>Resilience will help you to pass exams or get a place at University. </a:t>
            </a:r>
          </a:p>
          <a:p>
            <a:r>
              <a:rPr lang="en-GB" dirty="0"/>
              <a:t>Adults also need to be resilient. </a:t>
            </a:r>
          </a:p>
          <a:p>
            <a:r>
              <a:rPr lang="en-GB" dirty="0"/>
              <a:t>Examples of being resilient – many years ago, I applied for a job but did not get it. I reflected on why I did not get the job and used a different approach. Lots of job opportunities out there. </a:t>
            </a:r>
          </a:p>
          <a:p>
            <a:r>
              <a:rPr lang="en-GB" dirty="0"/>
              <a:t>Would any one like to provide an example of when they have been resilient? </a:t>
            </a: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14</a:t>
            </a:fld>
            <a:endParaRPr lang="en-US"/>
          </a:p>
        </p:txBody>
      </p:sp>
    </p:spTree>
    <p:extLst>
      <p:ext uri="{BB962C8B-B14F-4D97-AF65-F5344CB8AC3E}">
        <p14:creationId xmlns:p14="http://schemas.microsoft.com/office/powerpoint/2010/main" val="402086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Tips for managing exam stress</a:t>
            </a:r>
          </a:p>
          <a:p>
            <a:r>
              <a:rPr lang="en-GB" sz="1200" b="1" kern="1200" dirty="0">
                <a:solidFill>
                  <a:schemeClr val="tx1"/>
                </a:solidFill>
                <a:effectLst/>
                <a:latin typeface="+mn-lt"/>
                <a:ea typeface="+mn-ea"/>
                <a:cs typeface="+mn-cs"/>
              </a:rPr>
              <a:t>Start off by asking them what they think they could/can do avoid, or cut down on stress prior to exams before going through the slides. </a:t>
            </a:r>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15</a:t>
            </a:fld>
            <a:endParaRPr lang="en-US"/>
          </a:p>
        </p:txBody>
      </p:sp>
    </p:spTree>
    <p:extLst>
      <p:ext uri="{BB962C8B-B14F-4D97-AF65-F5344CB8AC3E}">
        <p14:creationId xmlns:p14="http://schemas.microsoft.com/office/powerpoint/2010/main" val="1161029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sz="1200" dirty="0">
                <a:solidFill>
                  <a:schemeClr val="dk1"/>
                </a:solidFill>
                <a:latin typeface="+mn-lt"/>
                <a:ea typeface="Calibri"/>
                <a:cs typeface="Calibri"/>
                <a:sym typeface="Calibri"/>
              </a:rPr>
              <a:t>Let students know that it can be very common to experience ups and downs throughout life, but it is always good to talk about it to friends and trusted adults and there are lots of organisations that can give support such as Childline,</a:t>
            </a:r>
            <a:r>
              <a:rPr lang="en-GB" sz="1200" baseline="0" dirty="0">
                <a:solidFill>
                  <a:schemeClr val="dk1"/>
                </a:solidFill>
                <a:latin typeface="+mn-lt"/>
                <a:ea typeface="Calibri"/>
                <a:cs typeface="Calibri"/>
                <a:sym typeface="Calibri"/>
              </a:rPr>
              <a:t> or the Mix which run free telephone helplines for children and young people</a:t>
            </a:r>
            <a:r>
              <a:rPr lang="en-GB" sz="1200" dirty="0">
                <a:solidFill>
                  <a:schemeClr val="dk1"/>
                </a:solidFill>
                <a:latin typeface="+mn-lt"/>
                <a:ea typeface="Calibri"/>
                <a:cs typeface="Calibri"/>
                <a:sym typeface="Calibri"/>
              </a:rPr>
              <a:t>. </a:t>
            </a:r>
            <a:r>
              <a:rPr lang="en-GB" baseline="0" dirty="0"/>
              <a:t>Shout </a:t>
            </a:r>
            <a:r>
              <a:rPr lang="en-GB" b="0" i="0" dirty="0">
                <a:solidFill>
                  <a:srgbClr val="383838"/>
                </a:solidFill>
                <a:effectLst/>
                <a:latin typeface="Montserrat"/>
              </a:rPr>
              <a:t>85258 is a free, confidential, 24/7 text messaging support service for anyone who is struggling to cope.</a:t>
            </a:r>
          </a:p>
          <a:p>
            <a:pPr marL="0" lvl="0" indent="0" algn="l" rtl="0">
              <a:spcBef>
                <a:spcPts val="0"/>
              </a:spcBef>
              <a:spcAft>
                <a:spcPts val="0"/>
              </a:spcAft>
              <a:buNone/>
            </a:pPr>
            <a:endParaRPr lang="en-GB" sz="1200" b="0" i="0" dirty="0">
              <a:solidFill>
                <a:srgbClr val="383838"/>
              </a:solidFill>
              <a:effectLst/>
              <a:latin typeface="Montserrat"/>
              <a:ea typeface="Calibri"/>
              <a:cs typeface="Calibri"/>
              <a:sym typeface="Calibri"/>
            </a:endParaRPr>
          </a:p>
          <a:p>
            <a:pPr marL="0" lvl="0" indent="0" algn="l" rtl="0">
              <a:spcBef>
                <a:spcPts val="0"/>
              </a:spcBef>
              <a:spcAft>
                <a:spcPts val="0"/>
              </a:spcAft>
              <a:buNone/>
            </a:pPr>
            <a:r>
              <a:rPr lang="en-GB" sz="1200" b="0" i="0" dirty="0" err="1">
                <a:solidFill>
                  <a:srgbClr val="383838"/>
                </a:solidFill>
                <a:effectLst/>
                <a:latin typeface="Montserrat"/>
                <a:ea typeface="Calibri"/>
                <a:cs typeface="Calibri"/>
                <a:sym typeface="Calibri"/>
              </a:rPr>
              <a:t>Kooth</a:t>
            </a:r>
            <a:r>
              <a:rPr lang="en-GB" sz="1200" b="0" i="0" dirty="0">
                <a:solidFill>
                  <a:srgbClr val="383838"/>
                </a:solidFill>
                <a:effectLst/>
                <a:latin typeface="Montserrat"/>
                <a:ea typeface="Calibri"/>
                <a:cs typeface="Calibri"/>
                <a:sym typeface="Calibri"/>
              </a:rPr>
              <a:t> Online Mental Health Service - </a:t>
            </a:r>
            <a:r>
              <a:rPr lang="en-GB" sz="1200" b="0" i="0" kern="1200" dirty="0">
                <a:solidFill>
                  <a:schemeClr val="tx1"/>
                </a:solidFill>
                <a:effectLst/>
                <a:latin typeface="+mn-lt"/>
                <a:ea typeface="+mn-ea"/>
                <a:cs typeface="+mn-cs"/>
              </a:rPr>
              <a:t>online counselling service aimed at supporting students with a range of emotional issues. Students are able to chat to the helpful team about anything that’s on your mind. Message or have a live chat or Start or join a conversation with the friendly </a:t>
            </a:r>
            <a:r>
              <a:rPr lang="en-GB" sz="1200" b="0" i="0" kern="1200" dirty="0" err="1">
                <a:solidFill>
                  <a:schemeClr val="tx1"/>
                </a:solidFill>
                <a:effectLst/>
                <a:latin typeface="+mn-lt"/>
                <a:ea typeface="+mn-ea"/>
                <a:cs typeface="+mn-cs"/>
              </a:rPr>
              <a:t>Kooth</a:t>
            </a:r>
            <a:r>
              <a:rPr lang="en-GB" sz="1200" b="0" i="0" kern="1200" dirty="0">
                <a:solidFill>
                  <a:schemeClr val="tx1"/>
                </a:solidFill>
                <a:effectLst/>
                <a:latin typeface="+mn-lt"/>
                <a:ea typeface="+mn-ea"/>
                <a:cs typeface="+mn-cs"/>
              </a:rPr>
              <a:t> community - Lots of topics to choose from!</a:t>
            </a:r>
            <a:endParaRPr lang="en-GB" sz="1200" dirty="0">
              <a:solidFill>
                <a:schemeClr val="dk1"/>
              </a:solidFill>
              <a:latin typeface="+mn-lt"/>
              <a:ea typeface="Calibri"/>
              <a:cs typeface="Calibri"/>
              <a:sym typeface="Calibri"/>
            </a:endParaRPr>
          </a:p>
          <a:p>
            <a:pPr marL="0" lvl="0" indent="0" algn="l" rtl="0">
              <a:spcBef>
                <a:spcPts val="0"/>
              </a:spcBef>
              <a:spcAft>
                <a:spcPts val="0"/>
              </a:spcAft>
              <a:buNone/>
            </a:pPr>
            <a:endParaRPr lang="en-GB" sz="1200" dirty="0">
              <a:solidFill>
                <a:schemeClr val="dk1"/>
              </a:solidFill>
              <a:latin typeface="+mn-lt"/>
              <a:ea typeface="Calibri"/>
              <a:cs typeface="Calibri"/>
              <a:sym typeface="Calibri"/>
            </a:endParaRPr>
          </a:p>
          <a:p>
            <a:pPr marL="0" lvl="0" indent="0" algn="l" rtl="0">
              <a:spcBef>
                <a:spcPts val="0"/>
              </a:spcBef>
              <a:spcAft>
                <a:spcPts val="0"/>
              </a:spcAft>
              <a:buNone/>
            </a:pPr>
            <a:r>
              <a:rPr lang="en-GB" sz="1200" dirty="0">
                <a:solidFill>
                  <a:schemeClr val="dk1"/>
                </a:solidFill>
                <a:latin typeface="+mn-lt"/>
                <a:ea typeface="Calibri"/>
                <a:cs typeface="Calibri"/>
                <a:sym typeface="Calibri"/>
              </a:rPr>
              <a:t>You could also remind students of school support services they can access, such as their tutor or school counsellor or the school nursing service. </a:t>
            </a:r>
            <a:endParaRPr lang="en-GB" dirty="0"/>
          </a:p>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17</a:t>
            </a:fld>
            <a:endParaRPr lang="en-US"/>
          </a:p>
        </p:txBody>
      </p:sp>
    </p:spTree>
    <p:extLst>
      <p:ext uri="{BB962C8B-B14F-4D97-AF65-F5344CB8AC3E}">
        <p14:creationId xmlns:p14="http://schemas.microsoft.com/office/powerpoint/2010/main" val="817854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If you are going to take anything away from today, just remember it is completely normal to feel anxious and stressed for short periods of time and this can happen many, many times. </a:t>
            </a:r>
          </a:p>
          <a:p>
            <a:r>
              <a:rPr lang="en-GB" dirty="0"/>
              <a:t>If you find that even though you feel you have built resilience and have been dealing with your anxiety well, and you suddenly feel overwhelmed, you can ask for support whether that be from the school or our service which the school can arrange. </a:t>
            </a:r>
          </a:p>
          <a:p>
            <a:r>
              <a:rPr lang="en-GB" dirty="0"/>
              <a:t>The PowerPoint presentation will be shared with and this can be used this as a reference.</a:t>
            </a:r>
          </a:p>
        </p:txBody>
      </p:sp>
      <p:sp>
        <p:nvSpPr>
          <p:cNvPr id="4" name="Slide Number Placeholder 3"/>
          <p:cNvSpPr>
            <a:spLocks noGrp="1"/>
          </p:cNvSpPr>
          <p:nvPr>
            <p:ph type="sldNum" sz="quarter" idx="5"/>
          </p:nvPr>
        </p:nvSpPr>
        <p:spPr/>
        <p:txBody>
          <a:bodyPr/>
          <a:lstStyle/>
          <a:p>
            <a:fld id="{2AB699EA-4099-7140-9A68-260C12E8C2B0}" type="slidenum">
              <a:rPr lang="en-US" smtClean="0"/>
              <a:pPr/>
              <a:t>18</a:t>
            </a:fld>
            <a:endParaRPr lang="en-US"/>
          </a:p>
        </p:txBody>
      </p:sp>
    </p:spTree>
    <p:extLst>
      <p:ext uri="{BB962C8B-B14F-4D97-AF65-F5344CB8AC3E}">
        <p14:creationId xmlns:p14="http://schemas.microsoft.com/office/powerpoint/2010/main" val="1263458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B699EA-4099-7140-9A68-260C12E8C2B0}" type="slidenum">
              <a:rPr lang="en-US" smtClean="0"/>
              <a:pPr/>
              <a:t>19</a:t>
            </a:fld>
            <a:endParaRPr lang="en-US"/>
          </a:p>
        </p:txBody>
      </p:sp>
    </p:spTree>
    <p:extLst>
      <p:ext uri="{BB962C8B-B14F-4D97-AF65-F5344CB8AC3E}">
        <p14:creationId xmlns:p14="http://schemas.microsoft.com/office/powerpoint/2010/main" val="2289193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a:t>
            </a:r>
          </a:p>
          <a:p>
            <a:r>
              <a:rPr lang="en-GB" dirty="0"/>
              <a:t>Any questions? </a:t>
            </a:r>
          </a:p>
        </p:txBody>
      </p:sp>
      <p:sp>
        <p:nvSpPr>
          <p:cNvPr id="4" name="Slide Number Placeholder 3"/>
          <p:cNvSpPr>
            <a:spLocks noGrp="1"/>
          </p:cNvSpPr>
          <p:nvPr>
            <p:ph type="sldNum" sz="quarter" idx="5"/>
          </p:nvPr>
        </p:nvSpPr>
        <p:spPr/>
        <p:txBody>
          <a:bodyPr/>
          <a:lstStyle/>
          <a:p>
            <a:fld id="{2AB699EA-4099-7140-9A68-260C12E8C2B0}" type="slidenum">
              <a:rPr lang="en-US" smtClean="0"/>
              <a:pPr/>
              <a:t>20</a:t>
            </a:fld>
            <a:endParaRPr lang="en-US"/>
          </a:p>
        </p:txBody>
      </p:sp>
    </p:spTree>
    <p:extLst>
      <p:ext uri="{BB962C8B-B14F-4D97-AF65-F5344CB8AC3E}">
        <p14:creationId xmlns:p14="http://schemas.microsoft.com/office/powerpoint/2010/main" val="31463046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b="1">
                <a:solidFill>
                  <a:schemeClr val="tx2"/>
                </a:solidFill>
                <a:latin typeface="Arial"/>
                <a:cs typeface="Arial"/>
              </a:defRPr>
            </a:lvl1p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b="1">
                <a:solidFill>
                  <a:schemeClr val="tx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80728"/>
            <a:ext cx="8229600" cy="648072"/>
          </a:xfrm>
          <a:prstGeom prst="rect">
            <a:avLst/>
          </a:prstGeom>
        </p:spPr>
        <p:txBody>
          <a:bodyPr/>
          <a:lstStyle>
            <a:lvl1pPr algn="l">
              <a:defRPr sz="3600" b="1">
                <a:solidFill>
                  <a:schemeClr val="tx1"/>
                </a:solidFill>
                <a:latin typeface="Arial"/>
                <a:cs typeface="Arial"/>
              </a:defRPr>
            </a:lvl1pPr>
          </a:lstStyle>
          <a:p>
            <a:r>
              <a:rPr lang="en-US" dirty="0"/>
              <a:t>Click to edit Master title style</a:t>
            </a:r>
            <a:endParaRPr lang="en-GB" dirty="0"/>
          </a:p>
        </p:txBody>
      </p:sp>
      <p:sp>
        <p:nvSpPr>
          <p:cNvPr id="3" name="Content Placeholder 2"/>
          <p:cNvSpPr>
            <a:spLocks noGrp="1"/>
          </p:cNvSpPr>
          <p:nvPr>
            <p:ph idx="1"/>
          </p:nvPr>
        </p:nvSpPr>
        <p:spPr>
          <a:xfrm>
            <a:off x="457200" y="1772816"/>
            <a:ext cx="8229600" cy="4353347"/>
          </a:xfrm>
          <a:prstGeom prst="rect">
            <a:avLst/>
          </a:prstGeom>
        </p:spPr>
        <p:txBody>
          <a:bodyPr/>
          <a:lstStyle>
            <a:lvl1pPr>
              <a:defRPr sz="2400" b="1">
                <a:solidFill>
                  <a:schemeClr val="tx2"/>
                </a:solidFill>
                <a:latin typeface="Arial"/>
                <a:cs typeface="Arial"/>
              </a:defRPr>
            </a:lvl1pPr>
            <a:lvl2pPr>
              <a:defRPr sz="2000" b="1">
                <a:solidFill>
                  <a:schemeClr val="tx2"/>
                </a:solidFill>
                <a:latin typeface="Arial"/>
                <a:cs typeface="Arial"/>
              </a:defRPr>
            </a:lvl2pPr>
            <a:lvl3pPr>
              <a:defRPr sz="2000" b="1">
                <a:solidFill>
                  <a:schemeClr val="tx2"/>
                </a:solidFill>
                <a:latin typeface="Arial"/>
                <a:cs typeface="Arial"/>
              </a:defRPr>
            </a:lvl3pPr>
            <a:lvl4pPr>
              <a:defRPr sz="1800" b="1">
                <a:solidFill>
                  <a:schemeClr val="tx2"/>
                </a:solidFill>
                <a:latin typeface="Arial"/>
                <a:cs typeface="Arial"/>
              </a:defRPr>
            </a:lvl4pPr>
            <a:lvl5pPr>
              <a:defRPr sz="1800" b="1">
                <a:solidFill>
                  <a:schemeClr val="tx2"/>
                </a:solidFill>
                <a:latin typeface="Arial"/>
                <a:cs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000" b="1">
                <a:solidFill>
                  <a:schemeClr val="tx1"/>
                </a:solidFill>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000">
                <a:solidFill>
                  <a:srgbClr val="1155A3"/>
                </a:solidFill>
                <a:latin typeface="Arial"/>
                <a:cs typeface="Arial"/>
              </a:defRPr>
            </a:lvl1pPr>
            <a:lvl2pPr>
              <a:defRPr sz="2000">
                <a:solidFill>
                  <a:srgbClr val="1155A3"/>
                </a:solidFill>
                <a:latin typeface="Arial"/>
                <a:cs typeface="Arial"/>
              </a:defRPr>
            </a:lvl2pPr>
            <a:lvl3pPr>
              <a:defRPr sz="1800">
                <a:solidFill>
                  <a:srgbClr val="1155A3"/>
                </a:solidFill>
                <a:latin typeface="Arial"/>
                <a:cs typeface="Arial"/>
              </a:defRPr>
            </a:lvl3pPr>
            <a:lvl4pPr>
              <a:defRPr sz="1600">
                <a:solidFill>
                  <a:srgbClr val="1155A3"/>
                </a:solidFill>
                <a:latin typeface="Arial"/>
                <a:cs typeface="Arial"/>
              </a:defRPr>
            </a:lvl4pPr>
            <a:lvl5pPr>
              <a:defRPr sz="1600">
                <a:solidFill>
                  <a:srgbClr val="1155A3"/>
                </a:solidFill>
                <a:latin typeface="Arial"/>
                <a:cs typeface="Aria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000" b="1">
                <a:solidFill>
                  <a:schemeClr val="tx1"/>
                </a:solidFill>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000">
                <a:solidFill>
                  <a:srgbClr val="1155A3"/>
                </a:solidFill>
                <a:latin typeface="Arial"/>
                <a:cs typeface="Arial"/>
              </a:defRPr>
            </a:lvl1pPr>
            <a:lvl2pPr>
              <a:defRPr sz="2000">
                <a:solidFill>
                  <a:srgbClr val="1155A3"/>
                </a:solidFill>
                <a:latin typeface="Arial"/>
                <a:cs typeface="Arial"/>
              </a:defRPr>
            </a:lvl2pPr>
            <a:lvl3pPr>
              <a:defRPr sz="1800">
                <a:solidFill>
                  <a:srgbClr val="1155A3"/>
                </a:solidFill>
                <a:latin typeface="Arial"/>
                <a:cs typeface="Arial"/>
              </a:defRPr>
            </a:lvl3pPr>
            <a:lvl4pPr>
              <a:defRPr sz="1600">
                <a:solidFill>
                  <a:srgbClr val="1155A3"/>
                </a:solidFill>
                <a:latin typeface="Arial"/>
                <a:cs typeface="Arial"/>
              </a:defRPr>
            </a:lvl4pPr>
            <a:lvl5pPr>
              <a:defRPr sz="1600">
                <a:solidFill>
                  <a:srgbClr val="1155A3"/>
                </a:solidFill>
                <a:latin typeface="Arial"/>
                <a:cs typeface="Aria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Title 1"/>
          <p:cNvSpPr>
            <a:spLocks noGrp="1"/>
          </p:cNvSpPr>
          <p:nvPr>
            <p:ph type="title"/>
          </p:nvPr>
        </p:nvSpPr>
        <p:spPr>
          <a:xfrm>
            <a:off x="457200" y="980728"/>
            <a:ext cx="8229600" cy="648072"/>
          </a:xfrm>
          <a:prstGeom prst="rect">
            <a:avLst/>
          </a:prstGeom>
        </p:spPr>
        <p:txBody>
          <a:bodyPr/>
          <a:lstStyle>
            <a:lvl1pPr algn="l">
              <a:defRPr sz="3600" b="1">
                <a:solidFill>
                  <a:schemeClr val="tx1"/>
                </a:solidFill>
                <a:latin typeface="Arial"/>
                <a:cs typeface="Arial"/>
              </a:defRPr>
            </a:lvl1pPr>
          </a:lstStyle>
          <a:p>
            <a:r>
              <a:rPr lang="en-US" dirty="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p:nvPr>
        </p:nvSpPr>
        <p:spPr>
          <a:xfrm>
            <a:off x="457200" y="980728"/>
            <a:ext cx="8229600" cy="648072"/>
          </a:xfrm>
          <a:prstGeom prst="rect">
            <a:avLst/>
          </a:prstGeom>
        </p:spPr>
        <p:txBody>
          <a:bodyPr/>
          <a:lstStyle>
            <a:lvl1pPr algn="l">
              <a:defRPr sz="3600" b="1">
                <a:solidFill>
                  <a:srgbClr val="00395A"/>
                </a:solidFill>
                <a:latin typeface="Arial"/>
                <a:cs typeface="Arial"/>
              </a:defRPr>
            </a:lvl1pPr>
          </a:lstStyle>
          <a:p>
            <a:r>
              <a:rPr lang="en-US" dirty="0"/>
              <a:t>Click to edit Master title style</a:t>
            </a:r>
            <a:endParaRPr lang="en-GB" dirty="0"/>
          </a:p>
        </p:txBody>
      </p:sp>
      <p:sp>
        <p:nvSpPr>
          <p:cNvPr id="4" name="Content Placeholder 2"/>
          <p:cNvSpPr>
            <a:spLocks noGrp="1"/>
          </p:cNvSpPr>
          <p:nvPr>
            <p:ph idx="1"/>
          </p:nvPr>
        </p:nvSpPr>
        <p:spPr>
          <a:xfrm>
            <a:off x="457200" y="1772817"/>
            <a:ext cx="8229600" cy="4320480"/>
          </a:xfrm>
          <a:prstGeom prst="rect">
            <a:avLst/>
          </a:prstGeom>
        </p:spPr>
        <p:txBody>
          <a:bodyPr/>
          <a:lstStyle>
            <a:lvl1pPr>
              <a:defRPr sz="2400" b="1">
                <a:solidFill>
                  <a:schemeClr val="tx2"/>
                </a:solidFill>
                <a:latin typeface="Arial"/>
                <a:cs typeface="Arial"/>
              </a:defRPr>
            </a:lvl1pPr>
            <a:lvl2pPr>
              <a:defRPr sz="2000" b="1">
                <a:solidFill>
                  <a:srgbClr val="007C92"/>
                </a:solidFill>
                <a:latin typeface="Arial"/>
                <a:cs typeface="Arial"/>
              </a:defRPr>
            </a:lvl2pPr>
            <a:lvl3pPr>
              <a:defRPr sz="2000" b="1">
                <a:solidFill>
                  <a:srgbClr val="007C92"/>
                </a:solidFill>
                <a:latin typeface="Arial"/>
                <a:cs typeface="Arial"/>
              </a:defRPr>
            </a:lvl3pPr>
            <a:lvl4pPr>
              <a:defRPr sz="1800" b="1">
                <a:solidFill>
                  <a:srgbClr val="007C92"/>
                </a:solidFill>
                <a:latin typeface="Arial"/>
                <a:cs typeface="Arial"/>
              </a:defRPr>
            </a:lvl4pPr>
            <a:lvl5pPr>
              <a:defRPr sz="1800" b="1">
                <a:solidFill>
                  <a:srgbClr val="007C92"/>
                </a:solidFill>
                <a:latin typeface="Arial"/>
                <a:cs typeface="Arial"/>
              </a:defRPr>
            </a:lvl5pPr>
          </a:lstStyle>
          <a:p>
            <a:pPr lvl="0"/>
            <a:r>
              <a:rPr lang="en-US" dirty="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rotWithShape="1">
          <a:blip r:embed="rId2">
            <a:alphaModFix amt="0"/>
          </a:blip>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solidFill>
                  <a:schemeClr val="tx1"/>
                </a:solidFill>
                <a:latin typeface="Arial"/>
                <a:cs typeface="Arial"/>
              </a:defRPr>
            </a:lvl1pPr>
          </a:lstStyle>
          <a:p>
            <a:r>
              <a:rPr lang="en-US" dirty="0"/>
              <a:t>Click to edit Master title style</a:t>
            </a:r>
            <a:endParaRPr lang="en-GB" dirty="0"/>
          </a:p>
        </p:txBody>
      </p:sp>
      <p:sp>
        <p:nvSpPr>
          <p:cNvPr id="3" name="Picture Placeholder 2"/>
          <p:cNvSpPr>
            <a:spLocks noGrp="1"/>
          </p:cNvSpPr>
          <p:nvPr>
            <p:ph type="pic" idx="1"/>
          </p:nvPr>
        </p:nvSpPr>
        <p:spPr>
          <a:xfrm>
            <a:off x="1792288" y="1052735"/>
            <a:ext cx="5486400" cy="3674839"/>
          </a:xfrm>
          <a:prstGeom prst="rect">
            <a:avLst/>
          </a:prstGeom>
        </p:spPr>
        <p:txBody>
          <a:bodyPr/>
          <a:lstStyle>
            <a:lvl1pPr marL="0" indent="0">
              <a:buNone/>
              <a:defRPr sz="3200">
                <a:solidFill>
                  <a:schemeClr val="tx1"/>
                </a:solidFill>
                <a:latin typeface="Arial"/>
                <a:cs typeface="Aria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367338"/>
            <a:ext cx="5486400" cy="581942"/>
          </a:xfrm>
          <a:prstGeom prst="rect">
            <a:avLst/>
          </a:prstGeom>
        </p:spPr>
        <p:txBody>
          <a:bodyPr/>
          <a:lstStyle>
            <a:lvl1pPr marL="0" indent="0">
              <a:buNone/>
              <a:defRPr sz="1400">
                <a:solidFill>
                  <a:schemeClr val="tx2"/>
                </a:solidFill>
                <a:latin typeface="Arial"/>
                <a:cs typeface="Aria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6192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8">
            <a:alphaModFix amt="0"/>
          </a:blip>
          <a:stretch>
            <a:fillRect/>
          </a:stretch>
        </a:blipFill>
        <a:effectLst/>
      </p:bgPr>
    </p:bg>
    <p:spTree>
      <p:nvGrpSpPr>
        <p:cNvPr id="1" name=""/>
        <p:cNvGrpSpPr/>
        <p:nvPr/>
      </p:nvGrpSpPr>
      <p:grpSpPr>
        <a:xfrm>
          <a:off x="0" y="0"/>
          <a:ext cx="0" cy="0"/>
          <a:chOff x="0" y="0"/>
          <a:chExt cx="0" cy="0"/>
        </a:xfrm>
      </p:grpSpPr>
      <p:pic>
        <p:nvPicPr>
          <p:cNvPr id="3" name="Picture 2" descr="CNWL_Templates_2019_Powerpoint_2.jpg"/>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825" r:id="rId1"/>
    <p:sldLayoutId id="2147483826" r:id="rId2"/>
    <p:sldLayoutId id="2147483829" r:id="rId3"/>
    <p:sldLayoutId id="2147483830" r:id="rId4"/>
    <p:sldLayoutId id="2147483831" r:id="rId5"/>
    <p:sldLayoutId id="2147483833" r:id="rId6"/>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descr="CNWL_Templates_2019_Powerpoint_.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49750202"/>
      </p:ext>
    </p:extLst>
  </p:cSld>
  <p:clrMap bg1="lt1" tx1="dk1" bg2="lt2" tx2="dk2" accent1="accent1" accent2="accent2" accent3="accent3" accent4="accent4" accent5="accent5" accent6="accent6" hlink="hlink" folHlink="folHlink"/>
  <p:sldLayoutIdLst>
    <p:sldLayoutId id="214748384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f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kooth.co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almharm.co.uk/"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elfharm.co.uk/"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www.movemood.co.uk/" TargetMode="External"/><Relationship Id="rId4" Type="http://schemas.openxmlformats.org/officeDocument/2006/relationships/hyperlink" Target="http://www.clearfear.co.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323528" y="764704"/>
            <a:ext cx="6120680" cy="3644082"/>
          </a:xfrm>
          <a:prstGeom prst="rect">
            <a:avLst/>
          </a:prstGeom>
          <a:noFill/>
          <a:ln w="9525">
            <a:noFill/>
            <a:miter lim="800000"/>
            <a:headEnd/>
            <a:tailEnd/>
          </a:ln>
        </p:spPr>
        <p:txBody>
          <a:bodyPr/>
          <a:lstStyle/>
          <a:p>
            <a:pPr lvl="0" algn="just"/>
            <a:r>
              <a:rPr lang="en-GB" sz="3600" b="1" dirty="0">
                <a:solidFill>
                  <a:schemeClr val="bg1"/>
                </a:solidFill>
                <a:latin typeface="Arial" panose="020B0604020202020204" pitchFamily="34" charset="0"/>
                <a:cs typeface="Arial" panose="020B0604020202020204" pitchFamily="34" charset="0"/>
              </a:rPr>
              <a:t>Why is good mental health important and what can we do to improve our mental health? </a:t>
            </a:r>
          </a:p>
        </p:txBody>
      </p:sp>
      <p:sp>
        <p:nvSpPr>
          <p:cNvPr id="4" name="Rectangle 3">
            <a:extLst>
              <a:ext uri="{FF2B5EF4-FFF2-40B4-BE49-F238E27FC236}">
                <a16:creationId xmlns:a16="http://schemas.microsoft.com/office/drawing/2014/main" id="{30900851-94AE-4D27-8E69-C9D50FDD147D}"/>
              </a:ext>
            </a:extLst>
          </p:cNvPr>
          <p:cNvSpPr/>
          <p:nvPr/>
        </p:nvSpPr>
        <p:spPr>
          <a:xfrm>
            <a:off x="2630715" y="2387644"/>
            <a:ext cx="184730" cy="861774"/>
          </a:xfrm>
          <a:prstGeom prst="rect">
            <a:avLst/>
          </a:prstGeom>
        </p:spPr>
        <p:txBody>
          <a:bodyPr wrap="none">
            <a:spAutoFit/>
          </a:bodyPr>
          <a:lstStyle/>
          <a:p>
            <a:pPr algn="ctr">
              <a:defRPr/>
            </a:pPr>
            <a:endParaRPr lang="en-US" sz="5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Arial" charset="0"/>
            </a:endParaRPr>
          </a:p>
        </p:txBody>
      </p:sp>
    </p:spTree>
    <p:extLst>
      <p:ext uri="{BB962C8B-B14F-4D97-AF65-F5344CB8AC3E}">
        <p14:creationId xmlns:p14="http://schemas.microsoft.com/office/powerpoint/2010/main" val="664843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D4483-4FAA-4750-B763-DB6325D26486}"/>
              </a:ext>
            </a:extLst>
          </p:cNvPr>
          <p:cNvSpPr>
            <a:spLocks noGrp="1"/>
          </p:cNvSpPr>
          <p:nvPr>
            <p:ph type="title"/>
          </p:nvPr>
        </p:nvSpPr>
        <p:spPr/>
        <p:txBody>
          <a:bodyPr/>
          <a:lstStyle/>
          <a:p>
            <a:pPr algn="ctr"/>
            <a:r>
              <a:rPr lang="en-GB" dirty="0"/>
              <a:t>School Nursing Service</a:t>
            </a:r>
          </a:p>
        </p:txBody>
      </p:sp>
      <p:pic>
        <p:nvPicPr>
          <p:cNvPr id="4" name="Content Placeholder 4">
            <a:extLst>
              <a:ext uri="{FF2B5EF4-FFF2-40B4-BE49-F238E27FC236}">
                <a16:creationId xmlns:a16="http://schemas.microsoft.com/office/drawing/2014/main" id="{020BA414-DB03-4250-B350-97F53971B85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57350" y="2154238"/>
            <a:ext cx="5829300" cy="3590925"/>
          </a:xfrm>
        </p:spPr>
      </p:pic>
    </p:spTree>
    <p:extLst>
      <p:ext uri="{BB962C8B-B14F-4D97-AF65-F5344CB8AC3E}">
        <p14:creationId xmlns:p14="http://schemas.microsoft.com/office/powerpoint/2010/main" val="1266085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58F6E-39A6-47D2-A5A8-38D5EEA78E63}"/>
              </a:ext>
            </a:extLst>
          </p:cNvPr>
          <p:cNvSpPr>
            <a:spLocks noGrp="1"/>
          </p:cNvSpPr>
          <p:nvPr>
            <p:ph type="title"/>
          </p:nvPr>
        </p:nvSpPr>
        <p:spPr/>
        <p:txBody>
          <a:bodyPr/>
          <a:lstStyle/>
          <a:p>
            <a:pPr algn="ctr"/>
            <a:r>
              <a:rPr lang="en-GB" dirty="0"/>
              <a:t>What is Good Mental Health</a:t>
            </a:r>
          </a:p>
        </p:txBody>
      </p:sp>
      <p:sp>
        <p:nvSpPr>
          <p:cNvPr id="3" name="Content Placeholder 2">
            <a:extLst>
              <a:ext uri="{FF2B5EF4-FFF2-40B4-BE49-F238E27FC236}">
                <a16:creationId xmlns:a16="http://schemas.microsoft.com/office/drawing/2014/main" id="{F9F645F9-FDF2-4325-9AD5-B4C5840BB0B5}"/>
              </a:ext>
            </a:extLst>
          </p:cNvPr>
          <p:cNvSpPr>
            <a:spLocks noGrp="1"/>
          </p:cNvSpPr>
          <p:nvPr>
            <p:ph idx="1"/>
          </p:nvPr>
        </p:nvSpPr>
        <p:spPr/>
        <p:txBody>
          <a:bodyPr/>
          <a:lstStyle/>
          <a:p>
            <a:pPr marL="0" indent="0" algn="just">
              <a:buNone/>
            </a:pPr>
            <a:r>
              <a:rPr lang="en-GB" b="0" dirty="0"/>
              <a:t>Mental health is “a state of well-being in which the individual realises his or her own abilities, can cope with the normal stresses of life, can work productively and fruitfully, and is able to make a contribution to his or her community”. The person can understand the world around them and they are able to take part in every part of their life’s activity without concern. </a:t>
            </a:r>
          </a:p>
          <a:p>
            <a:pPr marL="0" indent="0">
              <a:buNone/>
            </a:pPr>
            <a:endParaRPr lang="en-GB" dirty="0"/>
          </a:p>
        </p:txBody>
      </p:sp>
    </p:spTree>
    <p:extLst>
      <p:ext uri="{BB962C8B-B14F-4D97-AF65-F5344CB8AC3E}">
        <p14:creationId xmlns:p14="http://schemas.microsoft.com/office/powerpoint/2010/main" val="2410763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25DFA-1828-4C77-863A-677FA2CC0306}"/>
              </a:ext>
            </a:extLst>
          </p:cNvPr>
          <p:cNvSpPr>
            <a:spLocks noGrp="1"/>
          </p:cNvSpPr>
          <p:nvPr>
            <p:ph type="title"/>
          </p:nvPr>
        </p:nvSpPr>
        <p:spPr/>
        <p:txBody>
          <a:bodyPr/>
          <a:lstStyle/>
          <a:p>
            <a:pPr algn="ctr"/>
            <a:r>
              <a:rPr lang="en-GB" dirty="0"/>
              <a:t>Self-Harming</a:t>
            </a:r>
          </a:p>
        </p:txBody>
      </p:sp>
      <p:sp>
        <p:nvSpPr>
          <p:cNvPr id="3" name="Content Placeholder 2">
            <a:extLst>
              <a:ext uri="{FF2B5EF4-FFF2-40B4-BE49-F238E27FC236}">
                <a16:creationId xmlns:a16="http://schemas.microsoft.com/office/drawing/2014/main" id="{1A0A8118-6A1A-46A6-B2F2-CDF18B4A5876}"/>
              </a:ext>
            </a:extLst>
          </p:cNvPr>
          <p:cNvSpPr>
            <a:spLocks noGrp="1"/>
          </p:cNvSpPr>
          <p:nvPr>
            <p:ph idx="1"/>
          </p:nvPr>
        </p:nvSpPr>
        <p:spPr>
          <a:xfrm>
            <a:off x="482848" y="820278"/>
            <a:ext cx="8229600" cy="4353347"/>
          </a:xfrm>
        </p:spPr>
        <p:txBody>
          <a:bodyPr/>
          <a:lstStyle/>
          <a:p>
            <a:pPr marL="0" indent="0" algn="ctr">
              <a:buNone/>
            </a:pPr>
            <a:endParaRPr lang="en-GB" dirty="0"/>
          </a:p>
          <a:p>
            <a:pPr marL="0" indent="0" algn="ctr">
              <a:buNone/>
            </a:pPr>
            <a:endParaRPr lang="en-GB" dirty="0"/>
          </a:p>
          <a:p>
            <a:pPr marL="0" indent="0" algn="ctr">
              <a:buNone/>
            </a:pPr>
            <a:r>
              <a:rPr lang="en-GB" sz="3600" dirty="0"/>
              <a:t>Is a common mental health presentation in children and young people. </a:t>
            </a:r>
          </a:p>
        </p:txBody>
      </p:sp>
      <p:pic>
        <p:nvPicPr>
          <p:cNvPr id="7" name="Picture 6">
            <a:extLst>
              <a:ext uri="{FF2B5EF4-FFF2-40B4-BE49-F238E27FC236}">
                <a16:creationId xmlns:a16="http://schemas.microsoft.com/office/drawing/2014/main" id="{D76A92AF-CDD3-44BE-9ECC-93CDB32DA6A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52" y="3005811"/>
            <a:ext cx="2870448" cy="3031911"/>
          </a:xfrm>
          <a:prstGeom prst="rect">
            <a:avLst/>
          </a:prstGeom>
        </p:spPr>
      </p:pic>
      <p:pic>
        <p:nvPicPr>
          <p:cNvPr id="11" name="Picture 10">
            <a:extLst>
              <a:ext uri="{FF2B5EF4-FFF2-40B4-BE49-F238E27FC236}">
                <a16:creationId xmlns:a16="http://schemas.microsoft.com/office/drawing/2014/main" id="{E298DEEB-4F3B-4756-B7CA-16EA199690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1998" y="3005810"/>
            <a:ext cx="3031912" cy="3031912"/>
          </a:xfrm>
          <a:prstGeom prst="rect">
            <a:avLst/>
          </a:prstGeom>
        </p:spPr>
      </p:pic>
    </p:spTree>
    <p:extLst>
      <p:ext uri="{BB962C8B-B14F-4D97-AF65-F5344CB8AC3E}">
        <p14:creationId xmlns:p14="http://schemas.microsoft.com/office/powerpoint/2010/main" val="3381796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6097C-92C8-4269-8ABC-526136A15D05}"/>
              </a:ext>
            </a:extLst>
          </p:cNvPr>
          <p:cNvSpPr>
            <a:spLocks noGrp="1"/>
          </p:cNvSpPr>
          <p:nvPr>
            <p:ph type="title"/>
          </p:nvPr>
        </p:nvSpPr>
        <p:spPr>
          <a:xfrm>
            <a:off x="457200" y="368660"/>
            <a:ext cx="8229600" cy="648072"/>
          </a:xfrm>
        </p:spPr>
        <p:txBody>
          <a:bodyPr/>
          <a:lstStyle/>
          <a:p>
            <a:pPr algn="ctr"/>
            <a:r>
              <a:rPr lang="en-GB" dirty="0"/>
              <a:t>Myth Busters</a:t>
            </a:r>
          </a:p>
        </p:txBody>
      </p:sp>
      <p:sp>
        <p:nvSpPr>
          <p:cNvPr id="3" name="Content Placeholder 2">
            <a:extLst>
              <a:ext uri="{FF2B5EF4-FFF2-40B4-BE49-F238E27FC236}">
                <a16:creationId xmlns:a16="http://schemas.microsoft.com/office/drawing/2014/main" id="{AAEAFE0B-5C95-46B6-B852-0D7A7BD4028C}"/>
              </a:ext>
            </a:extLst>
          </p:cNvPr>
          <p:cNvSpPr>
            <a:spLocks noGrp="1"/>
          </p:cNvSpPr>
          <p:nvPr>
            <p:ph idx="1"/>
          </p:nvPr>
        </p:nvSpPr>
        <p:spPr>
          <a:xfrm>
            <a:off x="457200" y="1340768"/>
            <a:ext cx="8229600" cy="4824536"/>
          </a:xfrm>
        </p:spPr>
        <p:txBody>
          <a:bodyPr/>
          <a:lstStyle/>
          <a:p>
            <a:pPr marL="0" indent="0" algn="just">
              <a:buNone/>
            </a:pPr>
            <a:r>
              <a:rPr lang="en-GB" dirty="0"/>
              <a:t>Myth or Fact?</a:t>
            </a:r>
          </a:p>
          <a:p>
            <a:pPr marL="0" indent="0" algn="just">
              <a:buNone/>
            </a:pPr>
            <a:r>
              <a:rPr lang="en-GB" b="0" dirty="0"/>
              <a:t>Self-Harm is only when you cut yourself?</a:t>
            </a:r>
          </a:p>
          <a:p>
            <a:pPr marL="0" indent="0" algn="just">
              <a:buNone/>
            </a:pPr>
            <a:endParaRPr lang="en-GB" b="0" dirty="0"/>
          </a:p>
          <a:p>
            <a:pPr marL="0" indent="0" algn="just">
              <a:buNone/>
            </a:pPr>
            <a:r>
              <a:rPr lang="en-GB" dirty="0"/>
              <a:t>Myth or Fact?</a:t>
            </a:r>
          </a:p>
          <a:p>
            <a:pPr marL="0" indent="0" algn="just">
              <a:buNone/>
            </a:pPr>
            <a:r>
              <a:rPr lang="en-GB" b="0" dirty="0"/>
              <a:t>Only girls self-harm?</a:t>
            </a:r>
          </a:p>
          <a:p>
            <a:pPr marL="0" indent="0" algn="just">
              <a:buNone/>
            </a:pPr>
            <a:endParaRPr lang="en-GB" b="0" dirty="0"/>
          </a:p>
          <a:p>
            <a:pPr marL="0" indent="0" algn="just">
              <a:buNone/>
            </a:pPr>
            <a:r>
              <a:rPr lang="en-GB" dirty="0"/>
              <a:t>Myth or Fact?</a:t>
            </a:r>
          </a:p>
          <a:p>
            <a:pPr marL="0" indent="0" algn="just">
              <a:buNone/>
            </a:pPr>
            <a:r>
              <a:rPr lang="en-GB" b="0" dirty="0"/>
              <a:t>Self-harm is a coping strategy?</a:t>
            </a:r>
          </a:p>
          <a:p>
            <a:pPr marL="0" indent="0" algn="just">
              <a:buNone/>
            </a:pPr>
            <a:endParaRPr lang="en-GB" b="0" dirty="0"/>
          </a:p>
          <a:p>
            <a:pPr marL="0" indent="0" algn="just">
              <a:buNone/>
            </a:pPr>
            <a:r>
              <a:rPr lang="en-GB" dirty="0"/>
              <a:t>Myth or Fact?</a:t>
            </a:r>
          </a:p>
          <a:p>
            <a:pPr marL="0" indent="0" algn="just">
              <a:buNone/>
            </a:pPr>
            <a:r>
              <a:rPr lang="en-GB" b="0" dirty="0"/>
              <a:t>Self-harm is just a phase or emo?</a:t>
            </a:r>
          </a:p>
        </p:txBody>
      </p:sp>
      <p:pic>
        <p:nvPicPr>
          <p:cNvPr id="5" name="Picture 4">
            <a:extLst>
              <a:ext uri="{FF2B5EF4-FFF2-40B4-BE49-F238E27FC236}">
                <a16:creationId xmlns:a16="http://schemas.microsoft.com/office/drawing/2014/main" id="{32A63FE7-A5E6-40CD-9404-EEFF8436EA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2564904"/>
            <a:ext cx="4025754" cy="2687191"/>
          </a:xfrm>
          <a:prstGeom prst="rect">
            <a:avLst/>
          </a:prstGeom>
        </p:spPr>
      </p:pic>
    </p:spTree>
    <p:extLst>
      <p:ext uri="{BB962C8B-B14F-4D97-AF65-F5344CB8AC3E}">
        <p14:creationId xmlns:p14="http://schemas.microsoft.com/office/powerpoint/2010/main" val="262740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fade">
                                      <p:cBhvr>
                                        <p:cTn id="43" dur="1000"/>
                                        <p:tgtEl>
                                          <p:spTgt spid="3">
                                            <p:txEl>
                                              <p:pRg st="7" end="7"/>
                                            </p:txEl>
                                          </p:spTgt>
                                        </p:tgtEl>
                                      </p:cBhvr>
                                    </p:animEffect>
                                    <p:anim calcmode="lin" valueType="num">
                                      <p:cBhvr>
                                        <p:cTn id="4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anim calcmode="lin" valueType="num">
                                      <p:cBhvr>
                                        <p:cTn id="5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Effect transition="in" filter="fade">
                                      <p:cBhvr>
                                        <p:cTn id="55" dur="1000"/>
                                        <p:tgtEl>
                                          <p:spTgt spid="3">
                                            <p:txEl>
                                              <p:pRg st="10" end="10"/>
                                            </p:txEl>
                                          </p:spTgt>
                                        </p:tgtEl>
                                      </p:cBhvr>
                                    </p:animEffect>
                                    <p:anim calcmode="lin" valueType="num">
                                      <p:cBhvr>
                                        <p:cTn id="56"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015089-79E5-4DD4-A7D7-E04CBDD359FC}"/>
              </a:ext>
            </a:extLst>
          </p:cNvPr>
          <p:cNvSpPr>
            <a:spLocks noGrp="1"/>
          </p:cNvSpPr>
          <p:nvPr>
            <p:ph idx="1"/>
          </p:nvPr>
        </p:nvSpPr>
        <p:spPr>
          <a:xfrm>
            <a:off x="457200" y="1052736"/>
            <a:ext cx="8229600" cy="5073427"/>
          </a:xfrm>
        </p:spPr>
        <p:txBody>
          <a:bodyPr/>
          <a:lstStyle/>
          <a:p>
            <a:pPr marL="0" indent="0" algn="just">
              <a:buNone/>
            </a:pPr>
            <a:r>
              <a:rPr lang="en-GB" dirty="0"/>
              <a:t>Myth or Fact?</a:t>
            </a:r>
          </a:p>
          <a:p>
            <a:pPr marL="0" indent="0" algn="just">
              <a:buNone/>
            </a:pPr>
            <a:r>
              <a:rPr lang="en-GB" b="0" dirty="0"/>
              <a:t>If you self-harm, then you are suicidal?</a:t>
            </a:r>
          </a:p>
          <a:p>
            <a:pPr marL="0" indent="0" algn="just">
              <a:buNone/>
            </a:pPr>
            <a:endParaRPr lang="en-GB" b="0" dirty="0"/>
          </a:p>
          <a:p>
            <a:pPr marL="0" indent="0" algn="just">
              <a:buNone/>
            </a:pPr>
            <a:r>
              <a:rPr lang="en-GB" dirty="0"/>
              <a:t>Myth or Fact?</a:t>
            </a:r>
          </a:p>
          <a:p>
            <a:pPr marL="0" indent="0" algn="just">
              <a:buNone/>
            </a:pPr>
            <a:r>
              <a:rPr lang="en-GB" b="0" dirty="0"/>
              <a:t>It is obvious when someone is self-harming?</a:t>
            </a:r>
          </a:p>
          <a:p>
            <a:pPr marL="0" indent="0" algn="just">
              <a:buNone/>
            </a:pPr>
            <a:endParaRPr lang="en-GB" b="0" dirty="0"/>
          </a:p>
          <a:p>
            <a:pPr marL="0" indent="0" algn="just">
              <a:buNone/>
            </a:pPr>
            <a:r>
              <a:rPr lang="en-GB" dirty="0"/>
              <a:t>Myth or Fact?</a:t>
            </a:r>
          </a:p>
          <a:p>
            <a:pPr marL="0" indent="0" algn="just">
              <a:buNone/>
            </a:pPr>
            <a:r>
              <a:rPr lang="en-GB" b="0" dirty="0"/>
              <a:t>Self-harm is a mental health problem?</a:t>
            </a:r>
          </a:p>
          <a:p>
            <a:pPr marL="0" indent="0" algn="just">
              <a:buNone/>
            </a:pPr>
            <a:endParaRPr lang="en-GB" b="0" dirty="0"/>
          </a:p>
          <a:p>
            <a:pPr marL="0" indent="0" algn="just">
              <a:buNone/>
            </a:pPr>
            <a:r>
              <a:rPr lang="en-GB" dirty="0"/>
              <a:t>Myth or Fact?</a:t>
            </a:r>
          </a:p>
          <a:p>
            <a:pPr marL="0" indent="0" algn="just">
              <a:buNone/>
            </a:pPr>
            <a:r>
              <a:rPr lang="en-GB" b="0" dirty="0"/>
              <a:t>You can stop self-harming?</a:t>
            </a:r>
          </a:p>
          <a:p>
            <a:pPr marL="0" indent="0" algn="just">
              <a:buNone/>
            </a:pPr>
            <a:endParaRPr lang="en-GB" dirty="0"/>
          </a:p>
          <a:p>
            <a:pPr marL="0" indent="0" algn="just">
              <a:buNone/>
            </a:pPr>
            <a:endParaRPr lang="en-GB" b="0" dirty="0"/>
          </a:p>
          <a:p>
            <a:pPr marL="0" indent="0">
              <a:buNone/>
            </a:pPr>
            <a:endParaRPr lang="en-GB" dirty="0"/>
          </a:p>
        </p:txBody>
      </p:sp>
    </p:spTree>
    <p:extLst>
      <p:ext uri="{BB962C8B-B14F-4D97-AF65-F5344CB8AC3E}">
        <p14:creationId xmlns:p14="http://schemas.microsoft.com/office/powerpoint/2010/main" val="285226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1000"/>
                                        <p:tgtEl>
                                          <p:spTgt spid="3">
                                            <p:txEl>
                                              <p:pRg st="9" end="9"/>
                                            </p:txEl>
                                          </p:spTgt>
                                        </p:tgtEl>
                                      </p:cBhvr>
                                    </p:animEffect>
                                    <p:anim calcmode="lin" valueType="num">
                                      <p:cBhvr>
                                        <p:cTn id="4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fade">
                                      <p:cBhvr>
                                        <p:cTn id="48" dur="1000"/>
                                        <p:tgtEl>
                                          <p:spTgt spid="3">
                                            <p:txEl>
                                              <p:pRg st="10" end="10"/>
                                            </p:txEl>
                                          </p:spTgt>
                                        </p:tgtEl>
                                      </p:cBhvr>
                                    </p:animEffect>
                                    <p:anim calcmode="lin" valueType="num">
                                      <p:cBhvr>
                                        <p:cTn id="49"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5ACCC-FF50-418F-A974-0978C1371AA3}"/>
              </a:ext>
            </a:extLst>
          </p:cNvPr>
          <p:cNvSpPr>
            <a:spLocks noGrp="1"/>
          </p:cNvSpPr>
          <p:nvPr>
            <p:ph type="title"/>
          </p:nvPr>
        </p:nvSpPr>
        <p:spPr/>
        <p:txBody>
          <a:bodyPr/>
          <a:lstStyle/>
          <a:p>
            <a:pPr algn="ctr"/>
            <a:r>
              <a:rPr lang="en-GB" dirty="0"/>
              <a:t>Why do People Self-Harm?</a:t>
            </a:r>
          </a:p>
        </p:txBody>
      </p:sp>
      <p:sp>
        <p:nvSpPr>
          <p:cNvPr id="3" name="Content Placeholder 2">
            <a:extLst>
              <a:ext uri="{FF2B5EF4-FFF2-40B4-BE49-F238E27FC236}">
                <a16:creationId xmlns:a16="http://schemas.microsoft.com/office/drawing/2014/main" id="{B8C30A19-1FF2-4229-8873-2D7DD1A66CDB}"/>
              </a:ext>
            </a:extLst>
          </p:cNvPr>
          <p:cNvSpPr>
            <a:spLocks noGrp="1"/>
          </p:cNvSpPr>
          <p:nvPr>
            <p:ph idx="1"/>
          </p:nvPr>
        </p:nvSpPr>
        <p:spPr/>
        <p:txBody>
          <a:bodyPr/>
          <a:lstStyle/>
          <a:p>
            <a:pPr algn="just"/>
            <a:r>
              <a:rPr lang="en-GB" b="0" dirty="0"/>
              <a:t>Living with health problems</a:t>
            </a:r>
          </a:p>
          <a:p>
            <a:pPr algn="just"/>
            <a:r>
              <a:rPr lang="en-GB" b="0" dirty="0"/>
              <a:t>Living with a mental health problem </a:t>
            </a:r>
          </a:p>
          <a:p>
            <a:pPr algn="just"/>
            <a:r>
              <a:rPr lang="en-GB" b="0" dirty="0"/>
              <a:t>Living with conditions such as ADHD or Autism </a:t>
            </a:r>
          </a:p>
          <a:p>
            <a:pPr algn="just"/>
            <a:r>
              <a:rPr lang="en-GB" b="0" dirty="0"/>
              <a:t>Stressful or upsetting experiences</a:t>
            </a:r>
          </a:p>
          <a:p>
            <a:pPr algn="just"/>
            <a:r>
              <a:rPr lang="en-GB" b="0" dirty="0"/>
              <a:t>Intrusive thoughts</a:t>
            </a:r>
          </a:p>
          <a:p>
            <a:pPr algn="just"/>
            <a:r>
              <a:rPr lang="en-GB" b="0" dirty="0"/>
              <a:t>Problems with how you feel about yourself </a:t>
            </a:r>
          </a:p>
          <a:p>
            <a:pPr algn="just"/>
            <a:r>
              <a:rPr lang="en-GB" b="0" dirty="0"/>
              <a:t>Seeing images of self-harm online</a:t>
            </a:r>
          </a:p>
          <a:p>
            <a:pPr algn="just"/>
            <a:r>
              <a:rPr lang="en-GB" b="0" dirty="0"/>
              <a:t>Drinking alcohol or taking drugs</a:t>
            </a:r>
          </a:p>
        </p:txBody>
      </p:sp>
    </p:spTree>
    <p:extLst>
      <p:ext uri="{BB962C8B-B14F-4D97-AF65-F5344CB8AC3E}">
        <p14:creationId xmlns:p14="http://schemas.microsoft.com/office/powerpoint/2010/main" val="56535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3D2CC-8644-44D2-9A9D-7E9913AB87E2}"/>
              </a:ext>
            </a:extLst>
          </p:cNvPr>
          <p:cNvSpPr>
            <a:spLocks noGrp="1"/>
          </p:cNvSpPr>
          <p:nvPr>
            <p:ph type="title"/>
          </p:nvPr>
        </p:nvSpPr>
        <p:spPr/>
        <p:txBody>
          <a:bodyPr/>
          <a:lstStyle/>
          <a:p>
            <a:pPr algn="ctr"/>
            <a:r>
              <a:rPr lang="en-GB" dirty="0"/>
              <a:t>Distraction Techniques</a:t>
            </a:r>
          </a:p>
        </p:txBody>
      </p:sp>
      <p:sp>
        <p:nvSpPr>
          <p:cNvPr id="3" name="Content Placeholder 2">
            <a:extLst>
              <a:ext uri="{FF2B5EF4-FFF2-40B4-BE49-F238E27FC236}">
                <a16:creationId xmlns:a16="http://schemas.microsoft.com/office/drawing/2014/main" id="{A019E4A5-5DB8-456B-9B55-192901ECF7B7}"/>
              </a:ext>
            </a:extLst>
          </p:cNvPr>
          <p:cNvSpPr>
            <a:spLocks noGrp="1"/>
          </p:cNvSpPr>
          <p:nvPr>
            <p:ph idx="1"/>
          </p:nvPr>
        </p:nvSpPr>
        <p:spPr/>
        <p:txBody>
          <a:bodyPr/>
          <a:lstStyle/>
          <a:p>
            <a:pPr algn="just"/>
            <a:r>
              <a:rPr lang="en-GB" b="0" dirty="0"/>
              <a:t>Go for a walk or do some gentle exercise</a:t>
            </a:r>
          </a:p>
          <a:p>
            <a:pPr algn="just"/>
            <a:r>
              <a:rPr lang="en-GB" b="0" dirty="0"/>
              <a:t>Focus on your breathing</a:t>
            </a:r>
          </a:p>
          <a:p>
            <a:pPr algn="just"/>
            <a:r>
              <a:rPr lang="en-GB" b="0" dirty="0"/>
              <a:t>Text or call a friend</a:t>
            </a:r>
          </a:p>
          <a:p>
            <a:pPr algn="just"/>
            <a:r>
              <a:rPr lang="en-GB" b="0" dirty="0"/>
              <a:t>Listening to calming music</a:t>
            </a:r>
          </a:p>
          <a:p>
            <a:pPr algn="just"/>
            <a:r>
              <a:rPr lang="en-GB" b="0" dirty="0"/>
              <a:t>Write down your thoughts and feelings </a:t>
            </a:r>
          </a:p>
          <a:p>
            <a:pPr algn="just"/>
            <a:r>
              <a:rPr lang="en-GB" b="0" dirty="0"/>
              <a:t>Hit a cushion or a pillow </a:t>
            </a:r>
          </a:p>
          <a:p>
            <a:pPr algn="just"/>
            <a:r>
              <a:rPr lang="en-GB" b="0" dirty="0"/>
              <a:t>Tear up a magazine or a newspaper</a:t>
            </a:r>
          </a:p>
          <a:p>
            <a:pPr algn="just"/>
            <a:r>
              <a:rPr lang="en-GB" b="0" dirty="0"/>
              <a:t>Use some hand cream, rub gently in to your hands</a:t>
            </a:r>
          </a:p>
          <a:p>
            <a:pPr algn="just"/>
            <a:r>
              <a:rPr lang="en-GB" b="0" dirty="0"/>
              <a:t>Stroke a pet or something soft like a blanket </a:t>
            </a:r>
          </a:p>
          <a:p>
            <a:pPr algn="just"/>
            <a:r>
              <a:rPr lang="en-GB" b="0" dirty="0"/>
              <a:t>Paint or draw your emotions</a:t>
            </a:r>
          </a:p>
          <a:p>
            <a:endParaRPr lang="en-GB" dirty="0"/>
          </a:p>
        </p:txBody>
      </p:sp>
      <p:pic>
        <p:nvPicPr>
          <p:cNvPr id="5" name="Picture 4">
            <a:extLst>
              <a:ext uri="{FF2B5EF4-FFF2-40B4-BE49-F238E27FC236}">
                <a16:creationId xmlns:a16="http://schemas.microsoft.com/office/drawing/2014/main" id="{FE1115DA-2D0C-4B2C-9998-0D05CD2B77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2276872"/>
            <a:ext cx="2745891" cy="2059071"/>
          </a:xfrm>
          <a:prstGeom prst="rect">
            <a:avLst/>
          </a:prstGeom>
        </p:spPr>
      </p:pic>
    </p:spTree>
    <p:extLst>
      <p:ext uri="{BB962C8B-B14F-4D97-AF65-F5344CB8AC3E}">
        <p14:creationId xmlns:p14="http://schemas.microsoft.com/office/powerpoint/2010/main" val="124739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1000"/>
                                        <p:tgtEl>
                                          <p:spTgt spid="3">
                                            <p:txEl>
                                              <p:pRg st="9" end="9"/>
                                            </p:txEl>
                                          </p:spTgt>
                                        </p:tgtEl>
                                      </p:cBhvr>
                                    </p:animEffect>
                                    <p:anim calcmode="lin" valueType="num">
                                      <p:cBhvr>
                                        <p:cTn id="6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814D78-7962-4CBE-A89F-115F212FD0A2}"/>
              </a:ext>
            </a:extLst>
          </p:cNvPr>
          <p:cNvSpPr>
            <a:spLocks noGrp="1"/>
          </p:cNvSpPr>
          <p:nvPr>
            <p:ph idx="1"/>
          </p:nvPr>
        </p:nvSpPr>
        <p:spPr>
          <a:xfrm>
            <a:off x="457200" y="1052736"/>
            <a:ext cx="8229600" cy="5073427"/>
          </a:xfrm>
        </p:spPr>
        <p:txBody>
          <a:bodyPr/>
          <a:lstStyle/>
          <a:p>
            <a:pPr algn="just"/>
            <a:r>
              <a:rPr lang="en-GB" b="0" dirty="0"/>
              <a:t>Breathing exercises </a:t>
            </a:r>
          </a:p>
          <a:p>
            <a:pPr algn="just"/>
            <a:r>
              <a:rPr lang="en-GB" b="0" dirty="0"/>
              <a:t>Write up what is bothering you on a piece of paper and tear it up </a:t>
            </a:r>
          </a:p>
          <a:p>
            <a:pPr algn="just"/>
            <a:r>
              <a:rPr lang="en-GB" b="0" dirty="0"/>
              <a:t>Start a ‘positive statements about me’ diary</a:t>
            </a:r>
          </a:p>
          <a:p>
            <a:pPr algn="just"/>
            <a:r>
              <a:rPr lang="en-GB" b="0" dirty="0"/>
              <a:t>Have a bubble bath</a:t>
            </a:r>
          </a:p>
          <a:p>
            <a:pPr algn="just"/>
            <a:r>
              <a:rPr lang="en-GB" b="0" dirty="0"/>
              <a:t>Tidy up your bedroom</a:t>
            </a:r>
          </a:p>
          <a:p>
            <a:pPr algn="just"/>
            <a:r>
              <a:rPr lang="en-GB" b="0" dirty="0"/>
              <a:t>Squeezing a stress ball</a:t>
            </a:r>
          </a:p>
          <a:p>
            <a:pPr algn="just"/>
            <a:r>
              <a:rPr lang="en-GB" b="0" dirty="0"/>
              <a:t>Sleeping </a:t>
            </a:r>
          </a:p>
          <a:p>
            <a:pPr algn="just"/>
            <a:r>
              <a:rPr lang="en-GB" b="0" dirty="0"/>
              <a:t>Calling a helpline</a:t>
            </a:r>
          </a:p>
          <a:p>
            <a:pPr algn="just"/>
            <a:r>
              <a:rPr lang="en-GB" b="0" dirty="0"/>
              <a:t>Asking to spend time with your family </a:t>
            </a:r>
          </a:p>
          <a:p>
            <a:pPr algn="just"/>
            <a:r>
              <a:rPr lang="en-GB" b="0" dirty="0"/>
              <a:t>Helping someone else </a:t>
            </a:r>
          </a:p>
        </p:txBody>
      </p:sp>
    </p:spTree>
    <p:extLst>
      <p:ext uri="{BB962C8B-B14F-4D97-AF65-F5344CB8AC3E}">
        <p14:creationId xmlns:p14="http://schemas.microsoft.com/office/powerpoint/2010/main" val="43531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489AE-3A86-4004-9CF6-038C7E36874B}"/>
              </a:ext>
            </a:extLst>
          </p:cNvPr>
          <p:cNvSpPr>
            <a:spLocks noGrp="1"/>
          </p:cNvSpPr>
          <p:nvPr>
            <p:ph type="title"/>
          </p:nvPr>
        </p:nvSpPr>
        <p:spPr>
          <a:xfrm>
            <a:off x="452636" y="407801"/>
            <a:ext cx="8229600" cy="648072"/>
          </a:xfrm>
        </p:spPr>
        <p:txBody>
          <a:bodyPr/>
          <a:lstStyle/>
          <a:p>
            <a:pPr algn="ctr"/>
            <a:r>
              <a:rPr lang="en-GB" dirty="0"/>
              <a:t>School Nurse Actions</a:t>
            </a:r>
          </a:p>
        </p:txBody>
      </p:sp>
      <p:sp>
        <p:nvSpPr>
          <p:cNvPr id="3" name="Content Placeholder 2">
            <a:extLst>
              <a:ext uri="{FF2B5EF4-FFF2-40B4-BE49-F238E27FC236}">
                <a16:creationId xmlns:a16="http://schemas.microsoft.com/office/drawing/2014/main" id="{63BE6F0C-F5DF-4035-95CD-A7997F822BF3}"/>
              </a:ext>
            </a:extLst>
          </p:cNvPr>
          <p:cNvSpPr>
            <a:spLocks noGrp="1"/>
          </p:cNvSpPr>
          <p:nvPr>
            <p:ph idx="1"/>
          </p:nvPr>
        </p:nvSpPr>
        <p:spPr>
          <a:xfrm>
            <a:off x="457200" y="908720"/>
            <a:ext cx="8229600" cy="5217443"/>
          </a:xfrm>
        </p:spPr>
        <p:txBody>
          <a:bodyPr/>
          <a:lstStyle/>
          <a:p>
            <a:endParaRPr lang="en-GB" b="0" dirty="0"/>
          </a:p>
          <a:p>
            <a:r>
              <a:rPr lang="en-GB" b="0" dirty="0"/>
              <a:t>Quiet, confidential space </a:t>
            </a:r>
          </a:p>
          <a:p>
            <a:r>
              <a:rPr lang="en-GB" b="0" dirty="0"/>
              <a:t>Discuss confidentiality with the young person</a:t>
            </a:r>
          </a:p>
          <a:p>
            <a:pPr algn="just"/>
            <a:r>
              <a:rPr lang="en-GB" b="0" dirty="0"/>
              <a:t>Liaise with parents/carers for consent to see the child and feedback any concerns </a:t>
            </a:r>
          </a:p>
          <a:p>
            <a:pPr algn="just"/>
            <a:r>
              <a:rPr lang="en-GB" b="0" dirty="0"/>
              <a:t>Share information with school as needed</a:t>
            </a:r>
          </a:p>
          <a:p>
            <a:pPr algn="just"/>
            <a:r>
              <a:rPr lang="en-GB" b="0" dirty="0"/>
              <a:t>Consider referral to school mental health provision or CAMHS</a:t>
            </a:r>
          </a:p>
          <a:p>
            <a:pPr algn="just"/>
            <a:r>
              <a:rPr lang="en-GB" b="0" dirty="0"/>
              <a:t>Follow-up appointment to be offered</a:t>
            </a:r>
          </a:p>
          <a:p>
            <a:pPr algn="just"/>
            <a:r>
              <a:rPr lang="en-GB" b="0" dirty="0"/>
              <a:t>Liaise with Safeguarding Lead of the school</a:t>
            </a:r>
          </a:p>
          <a:p>
            <a:pPr algn="just"/>
            <a:r>
              <a:rPr lang="en-GB" dirty="0">
                <a:solidFill>
                  <a:srgbClr val="007C92"/>
                </a:solidFill>
              </a:rPr>
              <a:t>If a young person tells us they are self-harming, we take it seriously and get them the help that they need straight away. </a:t>
            </a:r>
          </a:p>
        </p:txBody>
      </p:sp>
    </p:spTree>
    <p:extLst>
      <p:ext uri="{BB962C8B-B14F-4D97-AF65-F5344CB8AC3E}">
        <p14:creationId xmlns:p14="http://schemas.microsoft.com/office/powerpoint/2010/main" val="36414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415BA-91A8-49E4-B7BE-E3BA43678276}"/>
              </a:ext>
            </a:extLst>
          </p:cNvPr>
          <p:cNvSpPr>
            <a:spLocks noGrp="1"/>
          </p:cNvSpPr>
          <p:nvPr>
            <p:ph type="title"/>
          </p:nvPr>
        </p:nvSpPr>
        <p:spPr/>
        <p:txBody>
          <a:bodyPr/>
          <a:lstStyle/>
          <a:p>
            <a:pPr algn="ctr"/>
            <a:r>
              <a:rPr lang="en-GB" dirty="0"/>
              <a:t>What is Resilience?</a:t>
            </a:r>
          </a:p>
        </p:txBody>
      </p:sp>
      <p:sp>
        <p:nvSpPr>
          <p:cNvPr id="3" name="Content Placeholder 2">
            <a:extLst>
              <a:ext uri="{FF2B5EF4-FFF2-40B4-BE49-F238E27FC236}">
                <a16:creationId xmlns:a16="http://schemas.microsoft.com/office/drawing/2014/main" id="{FD99B47C-07AF-457C-9370-124617CA173D}"/>
              </a:ext>
            </a:extLst>
          </p:cNvPr>
          <p:cNvSpPr>
            <a:spLocks noGrp="1"/>
          </p:cNvSpPr>
          <p:nvPr>
            <p:ph idx="1"/>
          </p:nvPr>
        </p:nvSpPr>
        <p:spPr>
          <a:xfrm>
            <a:off x="457200" y="1772816"/>
            <a:ext cx="8229600" cy="4353347"/>
          </a:xfrm>
        </p:spPr>
        <p:txBody>
          <a:bodyPr/>
          <a:lstStyle/>
          <a:p>
            <a:pPr marL="0" indent="0" algn="just">
              <a:buNone/>
            </a:pPr>
            <a:endParaRPr lang="en-GB" sz="3000" b="0" dirty="0">
              <a:latin typeface="Arial" panose="020B0604020202020204" pitchFamily="34" charset="0"/>
              <a:cs typeface="Arial" panose="020B0604020202020204" pitchFamily="34" charset="0"/>
            </a:endParaRPr>
          </a:p>
          <a:p>
            <a:pPr marL="0" indent="0" algn="just">
              <a:buNone/>
            </a:pPr>
            <a:r>
              <a:rPr lang="en-GB" sz="3000" b="0" dirty="0">
                <a:latin typeface="Arial" panose="020B0604020202020204" pitchFamily="34" charset="0"/>
                <a:cs typeface="Arial" panose="020B0604020202020204" pitchFamily="34" charset="0"/>
              </a:rPr>
              <a:t>Resilience is the ability to cope when things go wrong. Resilience can also be described as: Bouncing back after difficult times, dealing with challenges.</a:t>
            </a:r>
          </a:p>
          <a:p>
            <a:pPr marL="0" indent="0">
              <a:buNone/>
            </a:pPr>
            <a:endParaRPr lang="en-GB" dirty="0"/>
          </a:p>
        </p:txBody>
      </p:sp>
      <p:pic>
        <p:nvPicPr>
          <p:cNvPr id="7" name="Picture 6">
            <a:extLst>
              <a:ext uri="{FF2B5EF4-FFF2-40B4-BE49-F238E27FC236}">
                <a16:creationId xmlns:a16="http://schemas.microsoft.com/office/drawing/2014/main" id="{C74CBB3A-B98A-4853-AF26-A71F8BEFEE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8748" y="4249628"/>
            <a:ext cx="2986503" cy="1627644"/>
          </a:xfrm>
          <a:prstGeom prst="rect">
            <a:avLst/>
          </a:prstGeom>
        </p:spPr>
      </p:pic>
    </p:spTree>
    <p:extLst>
      <p:ext uri="{BB962C8B-B14F-4D97-AF65-F5344CB8AC3E}">
        <p14:creationId xmlns:p14="http://schemas.microsoft.com/office/powerpoint/2010/main" val="318628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B9DA0-6EFF-4B82-9680-F183EAE6ACA5}"/>
              </a:ext>
            </a:extLst>
          </p:cNvPr>
          <p:cNvSpPr>
            <a:spLocks noGrp="1"/>
          </p:cNvSpPr>
          <p:nvPr>
            <p:ph type="title"/>
          </p:nvPr>
        </p:nvSpPr>
        <p:spPr>
          <a:xfrm>
            <a:off x="457200" y="548680"/>
            <a:ext cx="8229600" cy="648072"/>
          </a:xfrm>
        </p:spPr>
        <p:txBody>
          <a:bodyPr/>
          <a:lstStyle/>
          <a:p>
            <a:pPr algn="ctr"/>
            <a:r>
              <a:rPr lang="en-GB" dirty="0"/>
              <a:t>How to Build Resilience</a:t>
            </a:r>
          </a:p>
        </p:txBody>
      </p:sp>
      <p:sp>
        <p:nvSpPr>
          <p:cNvPr id="3" name="Content Placeholder 2">
            <a:extLst>
              <a:ext uri="{FF2B5EF4-FFF2-40B4-BE49-F238E27FC236}">
                <a16:creationId xmlns:a16="http://schemas.microsoft.com/office/drawing/2014/main" id="{9CCB27C2-5960-4A73-AB8D-CB7B7683E5FF}"/>
              </a:ext>
            </a:extLst>
          </p:cNvPr>
          <p:cNvSpPr>
            <a:spLocks noGrp="1"/>
          </p:cNvSpPr>
          <p:nvPr>
            <p:ph idx="1"/>
          </p:nvPr>
        </p:nvSpPr>
        <p:spPr>
          <a:xfrm>
            <a:off x="457200" y="1252326"/>
            <a:ext cx="8229600" cy="4353347"/>
          </a:xfrm>
        </p:spPr>
        <p:txBody>
          <a:bodyPr/>
          <a:lstStyle/>
          <a:p>
            <a:r>
              <a:rPr lang="en-GB" sz="2300" b="0" dirty="0">
                <a:latin typeface="Arial" panose="020B0604020202020204" pitchFamily="34" charset="0"/>
                <a:cs typeface="Arial" panose="020B0604020202020204" pitchFamily="34" charset="0"/>
              </a:rPr>
              <a:t>Think positive thoughts</a:t>
            </a:r>
          </a:p>
          <a:p>
            <a:r>
              <a:rPr lang="en-GB" sz="2300" b="0" dirty="0">
                <a:latin typeface="Arial" panose="020B0604020202020204" pitchFamily="34" charset="0"/>
                <a:cs typeface="Arial" panose="020B0604020202020204" pitchFamily="34" charset="0"/>
              </a:rPr>
              <a:t>Look after yourself</a:t>
            </a:r>
          </a:p>
          <a:p>
            <a:r>
              <a:rPr lang="en-GB" sz="2300" b="0" dirty="0">
                <a:latin typeface="Arial" panose="020B0604020202020204" pitchFamily="34" charset="0"/>
                <a:cs typeface="Arial" panose="020B0604020202020204" pitchFamily="34" charset="0"/>
              </a:rPr>
              <a:t>Keep trying</a:t>
            </a:r>
          </a:p>
          <a:p>
            <a:r>
              <a:rPr lang="en-GB" sz="2300" b="0" dirty="0">
                <a:latin typeface="Arial" panose="020B0604020202020204" pitchFamily="34" charset="0"/>
                <a:cs typeface="Arial" panose="020B0604020202020204" pitchFamily="34" charset="0"/>
              </a:rPr>
              <a:t>Talk to someone</a:t>
            </a:r>
          </a:p>
          <a:p>
            <a:r>
              <a:rPr lang="en-GB" sz="2300" b="0" dirty="0">
                <a:latin typeface="Arial" panose="020B0604020202020204" pitchFamily="34" charset="0"/>
                <a:cs typeface="Arial" panose="020B0604020202020204" pitchFamily="34" charset="0"/>
              </a:rPr>
              <a:t>Learn from mistakes</a:t>
            </a:r>
          </a:p>
          <a:p>
            <a:r>
              <a:rPr lang="en-GB" sz="2300" b="0" dirty="0">
                <a:latin typeface="Arial" panose="020B0604020202020204" pitchFamily="34" charset="0"/>
                <a:cs typeface="Arial" panose="020B0604020202020204" pitchFamily="34" charset="0"/>
              </a:rPr>
              <a:t>Work towards your goals</a:t>
            </a:r>
          </a:p>
          <a:p>
            <a:r>
              <a:rPr lang="en-GB" sz="2300" b="0" dirty="0">
                <a:latin typeface="Arial" panose="020B0604020202020204" pitchFamily="34" charset="0"/>
                <a:cs typeface="Arial" panose="020B0604020202020204" pitchFamily="34" charset="0"/>
              </a:rPr>
              <a:t>Look for the positives in the situation</a:t>
            </a:r>
          </a:p>
          <a:p>
            <a:r>
              <a:rPr lang="en-GB" sz="2300" b="0" dirty="0">
                <a:latin typeface="Arial" panose="020B0604020202020204" pitchFamily="34" charset="0"/>
                <a:cs typeface="Arial" panose="020B0604020202020204" pitchFamily="34" charset="0"/>
              </a:rPr>
              <a:t>Accept that change happens all the time</a:t>
            </a:r>
          </a:p>
          <a:p>
            <a:r>
              <a:rPr lang="en-GB" sz="2300" b="0" dirty="0">
                <a:latin typeface="Arial" panose="020B0604020202020204" pitchFamily="34" charset="0"/>
                <a:cs typeface="Arial" panose="020B0604020202020204" pitchFamily="34" charset="0"/>
              </a:rPr>
              <a:t>Accept that negative things can happen</a:t>
            </a:r>
          </a:p>
          <a:p>
            <a:r>
              <a:rPr lang="en-GB" sz="2300" b="0" dirty="0">
                <a:latin typeface="Arial" panose="020B0604020202020204" pitchFamily="34" charset="0"/>
                <a:cs typeface="Arial" panose="020B0604020202020204" pitchFamily="34" charset="0"/>
              </a:rPr>
              <a:t>Improve your problem solving skills</a:t>
            </a:r>
          </a:p>
          <a:p>
            <a:r>
              <a:rPr lang="en-GB" sz="2300" b="0" dirty="0">
                <a:latin typeface="Arial" panose="020B0604020202020204" pitchFamily="34" charset="0"/>
                <a:cs typeface="Arial" panose="020B0604020202020204" pitchFamily="34" charset="0"/>
              </a:rPr>
              <a:t>Find things that help you feel calm</a:t>
            </a:r>
          </a:p>
          <a:p>
            <a:r>
              <a:rPr lang="en-GB" sz="2300" b="0" dirty="0">
                <a:latin typeface="Arial" panose="020B0604020202020204" pitchFamily="34" charset="0"/>
                <a:cs typeface="Arial" panose="020B0604020202020204" pitchFamily="34" charset="0"/>
              </a:rPr>
              <a:t>Get help when you need it</a:t>
            </a:r>
          </a:p>
          <a:p>
            <a:pPr marL="0" indent="0">
              <a:buNone/>
            </a:pPr>
            <a:endParaRPr lang="en-GB" dirty="0"/>
          </a:p>
        </p:txBody>
      </p:sp>
      <p:pic>
        <p:nvPicPr>
          <p:cNvPr id="4" name="Picture 3">
            <a:extLst>
              <a:ext uri="{FF2B5EF4-FFF2-40B4-BE49-F238E27FC236}">
                <a16:creationId xmlns:a16="http://schemas.microsoft.com/office/drawing/2014/main" id="{63608D36-6F4D-403A-B509-DE4F697D6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4128" y="1196753"/>
            <a:ext cx="3233528" cy="2977610"/>
          </a:xfrm>
          <a:prstGeom prst="rect">
            <a:avLst/>
          </a:prstGeom>
        </p:spPr>
      </p:pic>
    </p:spTree>
    <p:extLst>
      <p:ext uri="{BB962C8B-B14F-4D97-AF65-F5344CB8AC3E}">
        <p14:creationId xmlns:p14="http://schemas.microsoft.com/office/powerpoint/2010/main" val="238635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1000"/>
                                        <p:tgtEl>
                                          <p:spTgt spid="3">
                                            <p:txEl>
                                              <p:pRg st="9" end="9"/>
                                            </p:txEl>
                                          </p:spTgt>
                                        </p:tgtEl>
                                      </p:cBhvr>
                                    </p:animEffect>
                                    <p:anim calcmode="lin" valueType="num">
                                      <p:cBhvr>
                                        <p:cTn id="6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0" end="10"/>
                                            </p:txEl>
                                          </p:spTgt>
                                        </p:tgtEl>
                                        <p:attrNameLst>
                                          <p:attrName>style.visibility</p:attrName>
                                        </p:attrNameLst>
                                      </p:cBhvr>
                                      <p:to>
                                        <p:strVal val="visible"/>
                                      </p:to>
                                    </p:set>
                                    <p:animEffect transition="in" filter="fade">
                                      <p:cBhvr>
                                        <p:cTn id="64" dur="1000"/>
                                        <p:tgtEl>
                                          <p:spTgt spid="3">
                                            <p:txEl>
                                              <p:pRg st="10" end="10"/>
                                            </p:txEl>
                                          </p:spTgt>
                                        </p:tgtEl>
                                      </p:cBhvr>
                                    </p:animEffect>
                                    <p:anim calcmode="lin" valueType="num">
                                      <p:cBhvr>
                                        <p:cTn id="6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animEffect transition="in" filter="fade">
                                      <p:cBhvr>
                                        <p:cTn id="69" dur="1000"/>
                                        <p:tgtEl>
                                          <p:spTgt spid="3">
                                            <p:txEl>
                                              <p:pRg st="11" end="11"/>
                                            </p:txEl>
                                          </p:spTgt>
                                        </p:tgtEl>
                                      </p:cBhvr>
                                    </p:animEffect>
                                    <p:anim calcmode="lin" valueType="num">
                                      <p:cBhvr>
                                        <p:cTn id="7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A4DB4-FE73-437D-886C-FCE2E430E9CB}"/>
              </a:ext>
            </a:extLst>
          </p:cNvPr>
          <p:cNvSpPr>
            <a:spLocks noGrp="1"/>
          </p:cNvSpPr>
          <p:nvPr>
            <p:ph type="title"/>
          </p:nvPr>
        </p:nvSpPr>
        <p:spPr/>
        <p:txBody>
          <a:bodyPr/>
          <a:lstStyle/>
          <a:p>
            <a:pPr algn="ctr"/>
            <a:r>
              <a:rPr lang="en-GB" dirty="0"/>
              <a:t>Things that can Develop Resilience</a:t>
            </a:r>
          </a:p>
        </p:txBody>
      </p:sp>
      <p:sp>
        <p:nvSpPr>
          <p:cNvPr id="3" name="Content Placeholder 2">
            <a:extLst>
              <a:ext uri="{FF2B5EF4-FFF2-40B4-BE49-F238E27FC236}">
                <a16:creationId xmlns:a16="http://schemas.microsoft.com/office/drawing/2014/main" id="{C8AF7AF1-D76E-42EF-A6D4-DB5BFC8296E4}"/>
              </a:ext>
            </a:extLst>
          </p:cNvPr>
          <p:cNvSpPr>
            <a:spLocks noGrp="1"/>
          </p:cNvSpPr>
          <p:nvPr>
            <p:ph idx="1"/>
          </p:nvPr>
        </p:nvSpPr>
        <p:spPr/>
        <p:txBody>
          <a:bodyPr/>
          <a:lstStyle/>
          <a:p>
            <a:pPr marL="0" indent="0">
              <a:buNone/>
            </a:pPr>
            <a:r>
              <a:rPr lang="en-GB" b="0" dirty="0">
                <a:latin typeface="Arial" panose="020B0604020202020204" pitchFamily="34" charset="0"/>
                <a:cs typeface="Arial" panose="020B0604020202020204" pitchFamily="34" charset="0"/>
              </a:rPr>
              <a:t>Some things that can help develop resilience are:</a:t>
            </a:r>
          </a:p>
          <a:p>
            <a:r>
              <a:rPr lang="en-GB" b="0" dirty="0">
                <a:latin typeface="Arial" panose="020B0604020202020204" pitchFamily="34" charset="0"/>
                <a:cs typeface="Arial" panose="020B0604020202020204" pitchFamily="34" charset="0"/>
              </a:rPr>
              <a:t>Having a positive attitude</a:t>
            </a:r>
          </a:p>
          <a:p>
            <a:r>
              <a:rPr lang="en-GB" b="0" dirty="0">
                <a:latin typeface="Arial" panose="020B0604020202020204" pitchFamily="34" charset="0"/>
                <a:cs typeface="Arial" panose="020B0604020202020204" pitchFamily="34" charset="0"/>
              </a:rPr>
              <a:t>Finding good friends</a:t>
            </a:r>
          </a:p>
          <a:p>
            <a:r>
              <a:rPr lang="en-GB" b="0" dirty="0">
                <a:latin typeface="Arial" panose="020B0604020202020204" pitchFamily="34" charset="0"/>
                <a:cs typeface="Arial" panose="020B0604020202020204" pitchFamily="34" charset="0"/>
              </a:rPr>
              <a:t>Feeling good about yourself</a:t>
            </a:r>
          </a:p>
          <a:p>
            <a:r>
              <a:rPr lang="en-GB" b="0" dirty="0">
                <a:latin typeface="Arial" panose="020B0604020202020204" pitchFamily="34" charset="0"/>
                <a:cs typeface="Arial" panose="020B0604020202020204" pitchFamily="34" charset="0"/>
              </a:rPr>
              <a:t>Feeling like you belong</a:t>
            </a:r>
          </a:p>
          <a:p>
            <a:r>
              <a:rPr lang="en-GB" b="0" dirty="0">
                <a:latin typeface="Arial" panose="020B0604020202020204" pitchFamily="34" charset="0"/>
                <a:cs typeface="Arial" panose="020B0604020202020204" pitchFamily="34" charset="0"/>
              </a:rPr>
              <a:t>Having a supportive family</a:t>
            </a:r>
          </a:p>
          <a:p>
            <a:r>
              <a:rPr lang="en-GB" b="0" dirty="0">
                <a:latin typeface="Arial" panose="020B0604020202020204" pitchFamily="34" charset="0"/>
                <a:cs typeface="Arial" panose="020B0604020202020204" pitchFamily="34" charset="0"/>
              </a:rPr>
              <a:t>Helping others or 'giving back'</a:t>
            </a:r>
          </a:p>
          <a:p>
            <a:r>
              <a:rPr lang="en-GB" b="0" dirty="0">
                <a:latin typeface="Arial" panose="020B0604020202020204" pitchFamily="34" charset="0"/>
                <a:cs typeface="Arial" panose="020B0604020202020204" pitchFamily="34" charset="0"/>
              </a:rPr>
              <a:t>Being able to solve problems and overcome challenges</a:t>
            </a:r>
          </a:p>
          <a:p>
            <a:r>
              <a:rPr lang="en-GB" b="0" dirty="0">
                <a:latin typeface="Arial" panose="020B0604020202020204" pitchFamily="34" charset="0"/>
                <a:cs typeface="Arial" panose="020B0604020202020204" pitchFamily="34" charset="0"/>
              </a:rPr>
              <a:t>Good communication with the people around you</a:t>
            </a:r>
          </a:p>
          <a:p>
            <a:endParaRPr lang="en-GB" dirty="0"/>
          </a:p>
        </p:txBody>
      </p:sp>
    </p:spTree>
    <p:extLst>
      <p:ext uri="{BB962C8B-B14F-4D97-AF65-F5344CB8AC3E}">
        <p14:creationId xmlns:p14="http://schemas.microsoft.com/office/powerpoint/2010/main" val="1640667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9844D-D4DB-4135-8076-13BA719FD1C6}"/>
              </a:ext>
            </a:extLst>
          </p:cNvPr>
          <p:cNvSpPr>
            <a:spLocks noGrp="1"/>
          </p:cNvSpPr>
          <p:nvPr>
            <p:ph type="title"/>
          </p:nvPr>
        </p:nvSpPr>
        <p:spPr/>
        <p:txBody>
          <a:bodyPr/>
          <a:lstStyle/>
          <a:p>
            <a:pPr algn="ctr"/>
            <a:r>
              <a:rPr lang="en-GB" dirty="0"/>
              <a:t>Everyone can Learn to be Resilient</a:t>
            </a:r>
          </a:p>
        </p:txBody>
      </p:sp>
      <p:sp>
        <p:nvSpPr>
          <p:cNvPr id="3" name="Content Placeholder 2">
            <a:extLst>
              <a:ext uri="{FF2B5EF4-FFF2-40B4-BE49-F238E27FC236}">
                <a16:creationId xmlns:a16="http://schemas.microsoft.com/office/drawing/2014/main" id="{438D5FB2-5F12-4527-8640-96101CA22277}"/>
              </a:ext>
            </a:extLst>
          </p:cNvPr>
          <p:cNvSpPr>
            <a:spLocks noGrp="1"/>
          </p:cNvSpPr>
          <p:nvPr>
            <p:ph idx="1"/>
          </p:nvPr>
        </p:nvSpPr>
        <p:spPr/>
        <p:txBody>
          <a:bodyPr/>
          <a:lstStyle/>
          <a:p>
            <a:pPr marL="0" indent="0" algn="just">
              <a:buNone/>
            </a:pPr>
            <a:r>
              <a:rPr lang="en-GB" sz="3000" b="0" dirty="0">
                <a:latin typeface="Arial" panose="020B0604020202020204" pitchFamily="34" charset="0"/>
                <a:cs typeface="Arial" panose="020B0604020202020204" pitchFamily="34" charset="0"/>
              </a:rPr>
              <a:t>Learning to build resilience can help you feel stronger</a:t>
            </a:r>
          </a:p>
          <a:p>
            <a:pPr marL="0" indent="0" algn="just">
              <a:buNone/>
            </a:pPr>
            <a:endParaRPr lang="en-GB" sz="3000" b="0" dirty="0">
              <a:latin typeface="Arial" panose="020B0604020202020204" pitchFamily="34" charset="0"/>
              <a:cs typeface="Arial" panose="020B0604020202020204" pitchFamily="34" charset="0"/>
            </a:endParaRPr>
          </a:p>
          <a:p>
            <a:pPr marL="0" indent="0" algn="just">
              <a:buNone/>
            </a:pPr>
            <a:endParaRPr lang="en-GB" sz="3000" b="0" dirty="0">
              <a:latin typeface="Arial" panose="020B0604020202020204" pitchFamily="34" charset="0"/>
              <a:cs typeface="Arial" panose="020B0604020202020204" pitchFamily="34" charset="0"/>
            </a:endParaRPr>
          </a:p>
          <a:p>
            <a:pPr marL="0" indent="0" algn="just">
              <a:buNone/>
            </a:pPr>
            <a:endParaRPr lang="en-GB" sz="3000" b="0" dirty="0">
              <a:latin typeface="Arial" panose="020B0604020202020204" pitchFamily="34" charset="0"/>
              <a:cs typeface="Arial" panose="020B0604020202020204" pitchFamily="34" charset="0"/>
            </a:endParaRPr>
          </a:p>
          <a:p>
            <a:pPr marL="0" indent="0" algn="just">
              <a:buNone/>
            </a:pPr>
            <a:r>
              <a:rPr lang="en-GB" sz="3000" b="0" dirty="0">
                <a:latin typeface="Arial" panose="020B0604020202020204" pitchFamily="34" charset="0"/>
                <a:cs typeface="Arial" panose="020B0604020202020204" pitchFamily="34" charset="0"/>
              </a:rPr>
              <a:t>Learning to build resilience can make problems easier to deal with in the future.</a:t>
            </a:r>
          </a:p>
          <a:p>
            <a:pPr marL="0" indent="0">
              <a:buNone/>
            </a:pPr>
            <a:endParaRPr lang="en-GB" dirty="0"/>
          </a:p>
        </p:txBody>
      </p:sp>
      <p:pic>
        <p:nvPicPr>
          <p:cNvPr id="5" name="Picture 4">
            <a:extLst>
              <a:ext uri="{FF2B5EF4-FFF2-40B4-BE49-F238E27FC236}">
                <a16:creationId xmlns:a16="http://schemas.microsoft.com/office/drawing/2014/main" id="{6C232328-3FA1-4BA4-A3BB-8CCE9F8F4D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6150" y="2376487"/>
            <a:ext cx="2171700" cy="2105025"/>
          </a:xfrm>
          <a:prstGeom prst="rect">
            <a:avLst/>
          </a:prstGeom>
        </p:spPr>
      </p:pic>
    </p:spTree>
    <p:extLst>
      <p:ext uri="{BB962C8B-B14F-4D97-AF65-F5344CB8AC3E}">
        <p14:creationId xmlns:p14="http://schemas.microsoft.com/office/powerpoint/2010/main" val="381396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8716A-37D2-4F29-98C5-1FC0E7644B13}"/>
              </a:ext>
            </a:extLst>
          </p:cNvPr>
          <p:cNvSpPr>
            <a:spLocks noGrp="1"/>
          </p:cNvSpPr>
          <p:nvPr>
            <p:ph type="title"/>
          </p:nvPr>
        </p:nvSpPr>
        <p:spPr>
          <a:xfrm>
            <a:off x="457200" y="620689"/>
            <a:ext cx="8229600" cy="648072"/>
          </a:xfrm>
        </p:spPr>
        <p:txBody>
          <a:bodyPr/>
          <a:lstStyle/>
          <a:p>
            <a:pPr algn="ctr"/>
            <a:r>
              <a:rPr lang="en-GB" dirty="0"/>
              <a:t>Managing Exam Stress</a:t>
            </a:r>
          </a:p>
        </p:txBody>
      </p:sp>
      <p:pic>
        <p:nvPicPr>
          <p:cNvPr id="4" name="Content Placeholder 3">
            <a:extLst>
              <a:ext uri="{FF2B5EF4-FFF2-40B4-BE49-F238E27FC236}">
                <a16:creationId xmlns:a16="http://schemas.microsoft.com/office/drawing/2014/main" id="{E9164A3E-9706-4361-95EB-F4FD8E42353E}"/>
              </a:ext>
            </a:extLst>
          </p:cNvPr>
          <p:cNvPicPr>
            <a:picLocks noGrp="1" noChangeAspect="1"/>
          </p:cNvPicPr>
          <p:nvPr>
            <p:ph idx="1"/>
          </p:nvPr>
        </p:nvPicPr>
        <p:blipFill>
          <a:blip r:embed="rId3"/>
          <a:stretch>
            <a:fillRect/>
          </a:stretch>
        </p:blipFill>
        <p:spPr>
          <a:xfrm>
            <a:off x="251520" y="1268762"/>
            <a:ext cx="8784976" cy="4968550"/>
          </a:xfrm>
          <a:prstGeom prst="rect">
            <a:avLst/>
          </a:prstGeom>
        </p:spPr>
      </p:pic>
    </p:spTree>
    <p:extLst>
      <p:ext uri="{BB962C8B-B14F-4D97-AF65-F5344CB8AC3E}">
        <p14:creationId xmlns:p14="http://schemas.microsoft.com/office/powerpoint/2010/main" val="427013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0721B5D-A5B7-45CE-BBA7-3115A1FA828E}"/>
              </a:ext>
            </a:extLst>
          </p:cNvPr>
          <p:cNvPicPr>
            <a:picLocks noGrp="1" noChangeAspect="1"/>
          </p:cNvPicPr>
          <p:nvPr>
            <p:ph idx="1"/>
          </p:nvPr>
        </p:nvPicPr>
        <p:blipFill>
          <a:blip r:embed="rId2"/>
          <a:stretch>
            <a:fillRect/>
          </a:stretch>
        </p:blipFill>
        <p:spPr>
          <a:xfrm>
            <a:off x="395536" y="1052736"/>
            <a:ext cx="8424936" cy="5040560"/>
          </a:xfrm>
          <a:prstGeom prst="rect">
            <a:avLst/>
          </a:prstGeom>
        </p:spPr>
      </p:pic>
    </p:spTree>
    <p:extLst>
      <p:ext uri="{BB962C8B-B14F-4D97-AF65-F5344CB8AC3E}">
        <p14:creationId xmlns:p14="http://schemas.microsoft.com/office/powerpoint/2010/main" val="3598853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08F70-FC95-4DC2-B93D-D8B67C2AF1B0}"/>
              </a:ext>
            </a:extLst>
          </p:cNvPr>
          <p:cNvSpPr>
            <a:spLocks noGrp="1"/>
          </p:cNvSpPr>
          <p:nvPr>
            <p:ph type="title"/>
          </p:nvPr>
        </p:nvSpPr>
        <p:spPr>
          <a:xfrm>
            <a:off x="457200" y="1043781"/>
            <a:ext cx="8229600" cy="648072"/>
          </a:xfrm>
        </p:spPr>
        <p:txBody>
          <a:bodyPr/>
          <a:lstStyle/>
          <a:p>
            <a:pPr algn="ctr"/>
            <a:r>
              <a:rPr lang="en-GB" sz="3200" dirty="0"/>
              <a:t>Mental Health Support for Young People</a:t>
            </a:r>
          </a:p>
        </p:txBody>
      </p:sp>
      <p:sp>
        <p:nvSpPr>
          <p:cNvPr id="3" name="Content Placeholder 2">
            <a:extLst>
              <a:ext uri="{FF2B5EF4-FFF2-40B4-BE49-F238E27FC236}">
                <a16:creationId xmlns:a16="http://schemas.microsoft.com/office/drawing/2014/main" id="{DD0C56FF-9395-4064-B2FC-A3BAD52F6DBE}"/>
              </a:ext>
            </a:extLst>
          </p:cNvPr>
          <p:cNvSpPr>
            <a:spLocks noGrp="1"/>
          </p:cNvSpPr>
          <p:nvPr>
            <p:ph idx="1"/>
          </p:nvPr>
        </p:nvSpPr>
        <p:spPr/>
        <p:txBody>
          <a:bodyPr/>
          <a:lstStyle/>
          <a:p>
            <a:pPr algn="just"/>
            <a:r>
              <a:rPr lang="en-GB" dirty="0" err="1">
                <a:latin typeface="Arial" panose="020B0604020202020204" pitchFamily="34" charset="0"/>
                <a:cs typeface="Arial" panose="020B0604020202020204" pitchFamily="34" charset="0"/>
              </a:rPr>
              <a:t>Kooth</a:t>
            </a:r>
            <a:r>
              <a:rPr lang="en-GB" b="0" dirty="0">
                <a:latin typeface="Arial" panose="020B0604020202020204" pitchFamily="34" charset="0"/>
                <a:cs typeface="Arial" panose="020B0604020202020204" pitchFamily="34" charset="0"/>
              </a:rPr>
              <a:t> – </a:t>
            </a:r>
            <a:r>
              <a:rPr lang="en-GB" b="0" u="sng"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www.Kooth.com</a:t>
            </a:r>
            <a:r>
              <a:rPr lang="en-GB" b="0" dirty="0">
                <a:latin typeface="Arial" panose="020B0604020202020204" pitchFamily="34" charset="0"/>
                <a:cs typeface="Arial" panose="020B0604020202020204" pitchFamily="34" charset="0"/>
              </a:rPr>
              <a:t> Online anonymous support. The online chat to professionals runs from 12pm-10pm on weekdays and 6pm-10pm on weekends</a:t>
            </a:r>
          </a:p>
          <a:p>
            <a:pPr lvl="0" algn="just"/>
            <a:r>
              <a:rPr lang="en-GB" dirty="0">
                <a:latin typeface="Arial" panose="020B0604020202020204" pitchFamily="34" charset="0"/>
                <a:cs typeface="Arial" panose="020B0604020202020204" pitchFamily="34" charset="0"/>
              </a:rPr>
              <a:t>Papyrus</a:t>
            </a:r>
            <a:r>
              <a:rPr lang="en-GB" b="0" dirty="0">
                <a:latin typeface="Arial" panose="020B0604020202020204" pitchFamily="34" charset="0"/>
                <a:cs typeface="Arial" panose="020B0604020202020204" pitchFamily="34" charset="0"/>
              </a:rPr>
              <a:t> – Help line runs from 9am-midnight every day, 0800 068 4141</a:t>
            </a:r>
          </a:p>
          <a:p>
            <a:pPr lvl="0" algn="just"/>
            <a:r>
              <a:rPr lang="en-GB" dirty="0">
                <a:latin typeface="Arial" panose="020B0604020202020204" pitchFamily="34" charset="0"/>
                <a:cs typeface="Arial" panose="020B0604020202020204" pitchFamily="34" charset="0"/>
              </a:rPr>
              <a:t>Childline</a:t>
            </a:r>
            <a:r>
              <a:rPr lang="en-GB" b="0" dirty="0">
                <a:latin typeface="Arial" panose="020B0604020202020204" pitchFamily="34" charset="0"/>
                <a:cs typeface="Arial" panose="020B0604020202020204" pitchFamily="34" charset="0"/>
              </a:rPr>
              <a:t> - 0800 1111 there is also an online chat support, both have qualified counsellors. They also have a BSL video chat option for children who are deaf or hearing impaired</a:t>
            </a:r>
          </a:p>
          <a:p>
            <a:pPr algn="just"/>
            <a:r>
              <a:rPr lang="en-GB" dirty="0"/>
              <a:t>The Mix </a:t>
            </a:r>
            <a:r>
              <a:rPr lang="en-GB" b="0" dirty="0"/>
              <a:t>- Call 0808 808 4994</a:t>
            </a:r>
          </a:p>
        </p:txBody>
      </p:sp>
    </p:spTree>
    <p:extLst>
      <p:ext uri="{BB962C8B-B14F-4D97-AF65-F5344CB8AC3E}">
        <p14:creationId xmlns:p14="http://schemas.microsoft.com/office/powerpoint/2010/main" val="374894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22DEC2-4396-48FD-BAA5-182D2CB23362}"/>
              </a:ext>
            </a:extLst>
          </p:cNvPr>
          <p:cNvSpPr>
            <a:spLocks noGrp="1"/>
          </p:cNvSpPr>
          <p:nvPr>
            <p:ph idx="1"/>
          </p:nvPr>
        </p:nvSpPr>
        <p:spPr>
          <a:xfrm>
            <a:off x="457200" y="1556792"/>
            <a:ext cx="8229600" cy="5001419"/>
          </a:xfrm>
        </p:spPr>
        <p:txBody>
          <a:bodyPr/>
          <a:lstStyle/>
          <a:p>
            <a:pPr lvl="0" algn="just"/>
            <a:r>
              <a:rPr lang="en-GB" dirty="0">
                <a:latin typeface="Arial" panose="020B0604020202020204" pitchFamily="34" charset="0"/>
                <a:cs typeface="Arial" panose="020B0604020202020204" pitchFamily="34" charset="0"/>
              </a:rPr>
              <a:t>Young Minds</a:t>
            </a:r>
            <a:r>
              <a:rPr lang="en-GB" b="0" dirty="0">
                <a:latin typeface="Arial" panose="020B0604020202020204" pitchFamily="34" charset="0"/>
                <a:cs typeface="Arial" panose="020B0604020202020204" pitchFamily="34" charset="0"/>
              </a:rPr>
              <a:t> – 24/7 Free texting service. Text YM to 85258 texts are answered by trained volunteers. If they think a child or young person is at risk they will share details with someone who can help. </a:t>
            </a:r>
          </a:p>
          <a:p>
            <a:pPr lvl="0" algn="just"/>
            <a:r>
              <a:rPr lang="en-GB" dirty="0">
                <a:latin typeface="Arial" panose="020B0604020202020204" pitchFamily="34" charset="0"/>
                <a:cs typeface="Arial" panose="020B0604020202020204" pitchFamily="34" charset="0"/>
              </a:rPr>
              <a:t>Shout</a:t>
            </a:r>
            <a:r>
              <a:rPr lang="en-GB" b="0" dirty="0">
                <a:latin typeface="Arial" panose="020B0604020202020204" pitchFamily="34" charset="0"/>
                <a:cs typeface="Arial" panose="020B0604020202020204" pitchFamily="34" charset="0"/>
              </a:rPr>
              <a:t> – 24/7 free crisis text service 85258</a:t>
            </a:r>
          </a:p>
          <a:p>
            <a:pPr lvl="0" algn="just"/>
            <a:r>
              <a:rPr lang="en-GB" dirty="0">
                <a:latin typeface="Arial" panose="020B0604020202020204" pitchFamily="34" charset="0"/>
                <a:cs typeface="Arial" panose="020B0604020202020204" pitchFamily="34" charset="0"/>
              </a:rPr>
              <a:t>Samaritans</a:t>
            </a:r>
            <a:r>
              <a:rPr lang="en-GB" b="0" dirty="0">
                <a:latin typeface="Arial" panose="020B0604020202020204" pitchFamily="34" charset="0"/>
                <a:cs typeface="Arial" panose="020B0604020202020204" pitchFamily="34" charset="0"/>
              </a:rPr>
              <a:t> - 24/7 free confidential help line 116 123</a:t>
            </a:r>
          </a:p>
          <a:p>
            <a:pPr algn="just"/>
            <a:r>
              <a:rPr lang="en-GB" dirty="0">
                <a:latin typeface="Arial" panose="020B0604020202020204" pitchFamily="34" charset="0"/>
                <a:cs typeface="Arial" panose="020B0604020202020204" pitchFamily="34" charset="0"/>
              </a:rPr>
              <a:t>Calm Harm </a:t>
            </a:r>
            <a:r>
              <a:rPr lang="en-GB" b="0" dirty="0">
                <a:latin typeface="Arial" panose="020B0604020202020204" pitchFamily="34" charset="0"/>
                <a:cs typeface="Arial" panose="020B0604020202020204" pitchFamily="34" charset="0"/>
              </a:rPr>
              <a:t>– </a:t>
            </a:r>
            <a:r>
              <a:rPr lang="en-GB" b="0" dirty="0">
                <a:hlinkClick r:id="rId3"/>
              </a:rPr>
              <a:t>https://calmharm.co.uk/</a:t>
            </a:r>
            <a:r>
              <a:rPr lang="en-GB" b="0" dirty="0"/>
              <a:t> - This is app designed to distract young people from self-harm. It’s NHS approved and can be useful for distraction techniques. </a:t>
            </a:r>
            <a:endParaRPr lang="en-GB" b="0" dirty="0">
              <a:latin typeface="Arial" panose="020B0604020202020204" pitchFamily="34" charset="0"/>
              <a:cs typeface="Arial" panose="020B0604020202020204" pitchFamily="34" charset="0"/>
            </a:endParaRPr>
          </a:p>
          <a:p>
            <a:pPr algn="just"/>
            <a:endParaRPr lang="en-GB" b="0"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608505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80FDD1-D1D1-48C5-9025-BDD5C9626EAC}"/>
              </a:ext>
            </a:extLst>
          </p:cNvPr>
          <p:cNvSpPr>
            <a:spLocks noGrp="1"/>
          </p:cNvSpPr>
          <p:nvPr>
            <p:ph idx="1"/>
          </p:nvPr>
        </p:nvSpPr>
        <p:spPr>
          <a:xfrm>
            <a:off x="457200" y="1052736"/>
            <a:ext cx="8229600" cy="4353347"/>
          </a:xfrm>
        </p:spPr>
        <p:txBody>
          <a:bodyPr/>
          <a:lstStyle/>
          <a:p>
            <a:pPr algn="just"/>
            <a:r>
              <a:rPr lang="en-GB" dirty="0">
                <a:hlinkClick r:id="rId3"/>
              </a:rPr>
              <a:t>https://www.selfharm.co.uk/</a:t>
            </a:r>
            <a:r>
              <a:rPr lang="en-GB" dirty="0"/>
              <a:t> </a:t>
            </a:r>
            <a:r>
              <a:rPr lang="en-GB" b="0" dirty="0"/>
              <a:t>- 8 week courses for young people aged 14-19 struggling with self-harm. </a:t>
            </a:r>
          </a:p>
          <a:p>
            <a:pPr algn="just"/>
            <a:r>
              <a:rPr lang="en-GB" dirty="0">
                <a:hlinkClick r:id="rId4"/>
              </a:rPr>
              <a:t>www.clearfear.co.uk</a:t>
            </a:r>
            <a:r>
              <a:rPr lang="en-GB" b="0" dirty="0"/>
              <a:t> – An app to help children and young people manage the symptoms of anxiety. </a:t>
            </a:r>
          </a:p>
          <a:p>
            <a:pPr algn="just"/>
            <a:r>
              <a:rPr lang="en-GB" dirty="0">
                <a:hlinkClick r:id="rId5"/>
              </a:rPr>
              <a:t>www.movemood.co.uk</a:t>
            </a:r>
            <a:r>
              <a:rPr lang="en-GB" dirty="0"/>
              <a:t> </a:t>
            </a:r>
            <a:r>
              <a:rPr lang="en-GB" b="0" dirty="0"/>
              <a:t>– A free app to help teenagers manage low mood and depression. </a:t>
            </a:r>
          </a:p>
          <a:p>
            <a:pPr algn="just"/>
            <a:r>
              <a:rPr lang="en-GB" dirty="0" err="1"/>
              <a:t>Tootoot</a:t>
            </a:r>
            <a:r>
              <a:rPr lang="en-GB" b="0" dirty="0"/>
              <a:t> – Online reporting platform which promotes pupil voice and provides students with an alternative method of disclosing concerns or worries in a discrete and confidential way. The school safeguarding team are alerted instantly when a disclosure is made and the next steps are put in to place. </a:t>
            </a:r>
          </a:p>
        </p:txBody>
      </p:sp>
    </p:spTree>
    <p:extLst>
      <p:ext uri="{BB962C8B-B14F-4D97-AF65-F5344CB8AC3E}">
        <p14:creationId xmlns:p14="http://schemas.microsoft.com/office/powerpoint/2010/main" val="202818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A9249-F6C4-4D0D-8E94-7DD8B8E997BD}"/>
              </a:ext>
            </a:extLst>
          </p:cNvPr>
          <p:cNvSpPr>
            <a:spLocks noGrp="1"/>
          </p:cNvSpPr>
          <p:nvPr>
            <p:ph type="title"/>
          </p:nvPr>
        </p:nvSpPr>
        <p:spPr/>
        <p:txBody>
          <a:bodyPr/>
          <a:lstStyle/>
          <a:p>
            <a:pPr algn="ctr"/>
            <a:r>
              <a:rPr lang="en-GB" dirty="0"/>
              <a:t>Any Questions?</a:t>
            </a:r>
          </a:p>
        </p:txBody>
      </p:sp>
      <p:pic>
        <p:nvPicPr>
          <p:cNvPr id="4" name="Content Placeholder 3">
            <a:extLst>
              <a:ext uri="{FF2B5EF4-FFF2-40B4-BE49-F238E27FC236}">
                <a16:creationId xmlns:a16="http://schemas.microsoft.com/office/drawing/2014/main" id="{4642A5DC-7D17-4C5A-93B3-67071654B875}"/>
              </a:ext>
            </a:extLst>
          </p:cNvPr>
          <p:cNvPicPr>
            <a:picLocks noGrp="1"/>
          </p:cNvPicPr>
          <p:nvPr>
            <p:ph idx="1"/>
          </p:nvPr>
        </p:nvPicPr>
        <p:blipFill>
          <a:blip r:embed="rId3"/>
          <a:stretch>
            <a:fillRect/>
          </a:stretch>
        </p:blipFill>
        <p:spPr>
          <a:xfrm>
            <a:off x="1866900" y="2316163"/>
            <a:ext cx="5410200" cy="3267075"/>
          </a:xfrm>
          <a:prstGeom prst="rect">
            <a:avLst/>
          </a:prstGeom>
        </p:spPr>
      </p:pic>
    </p:spTree>
    <p:extLst>
      <p:ext uri="{BB962C8B-B14F-4D97-AF65-F5344CB8AC3E}">
        <p14:creationId xmlns:p14="http://schemas.microsoft.com/office/powerpoint/2010/main" val="1143129277"/>
      </p:ext>
    </p:extLst>
  </p:cSld>
  <p:clrMapOvr>
    <a:masterClrMapping/>
  </p:clrMapOvr>
</p:sld>
</file>

<file path=ppt/theme/theme1.xml><?xml version="1.0" encoding="utf-8"?>
<a:theme xmlns:a="http://schemas.openxmlformats.org/drawingml/2006/main" name="Powerpoint_template_Corporate_0913_1">
  <a:themeElements>
    <a:clrScheme name="CNWL colours">
      <a:dk1>
        <a:srgbClr val="323232"/>
      </a:dk1>
      <a:lt1>
        <a:sysClr val="window" lastClr="FFFFFF"/>
      </a:lt1>
      <a:dk2>
        <a:srgbClr val="1155A3"/>
      </a:dk2>
      <a:lt2>
        <a:srgbClr val="EEECE1"/>
      </a:lt2>
      <a:accent1>
        <a:srgbClr val="1155A3"/>
      </a:accent1>
      <a:accent2>
        <a:srgbClr val="EA7C1C"/>
      </a:accent2>
      <a:accent3>
        <a:srgbClr val="56A823"/>
      </a:accent3>
      <a:accent4>
        <a:srgbClr val="128E87"/>
      </a:accent4>
      <a:accent5>
        <a:srgbClr val="1155A3"/>
      </a:accent5>
      <a:accent6>
        <a:srgbClr val="1155A3"/>
      </a:accent6>
      <a:hlink>
        <a:srgbClr val="EA7C1C"/>
      </a:hlink>
      <a:folHlink>
        <a:srgbClr val="EA7C1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CNWL Document" ma:contentTypeID="0x01010037F649FF41B56D468B58C8B6A432FAF700B0510FB8D7A54646B0DBA09894352EC7" ma:contentTypeVersion="14" ma:contentTypeDescription="" ma:contentTypeScope="" ma:versionID="b04ff27d1236c524ba522a56598036a1">
  <xsd:schema xmlns:xsd="http://www.w3.org/2001/XMLSchema" xmlns:xs="http://www.w3.org/2001/XMLSchema" xmlns:p="http://schemas.microsoft.com/office/2006/metadata/properties" xmlns:ns2="d55a2aa7-1f63-4be8-a81a-1181d5d8da85" xmlns:ns3="1fe66f9f-afaa-41ac-9494-6b55b285a732" targetNamespace="http://schemas.microsoft.com/office/2006/metadata/properties" ma:root="true" ma:fieldsID="3df77e3ad8b380742b15853222a6bdd0" ns2:_="" ns3:_="">
    <xsd:import namespace="d55a2aa7-1f63-4be8-a81a-1181d5d8da85"/>
    <xsd:import namespace="1fe66f9f-afaa-41ac-9494-6b55b285a732"/>
    <xsd:element name="properties">
      <xsd:complexType>
        <xsd:sequence>
          <xsd:element name="documentManagement">
            <xsd:complexType>
              <xsd:all>
                <xsd:element ref="ns2:Document_x0020_Type" minOccurs="0"/>
                <xsd:element ref="ns2:Document_x0020_description"/>
                <xsd:element ref="ns2:Programmes" minOccurs="0"/>
                <xsd:element ref="ns2:Professions" minOccurs="0"/>
                <xsd:element ref="ns2:Clinical_x0020_Networks" minOccurs="0"/>
                <xsd:element ref="ns2:Staffside" minOccurs="0"/>
                <xsd:element ref="ns2:Review_x0020_date"/>
                <xsd:element ref="ns2:TaxCatchAllLabel" minOccurs="0"/>
                <xsd:element ref="ns2:g46565d3122d4456818985e8048aeb88" minOccurs="0"/>
                <xsd:element ref="ns2:TaxCatchAll" minOccurs="0"/>
                <xsd:element ref="ns2:TaxKeywordTaxHTField" minOccurs="0"/>
                <xsd:element ref="ns2:c15e5c2c07574216bb5a58a25cf1972a" minOccurs="0"/>
                <xsd:element ref="ns3:Document_x0020_owner"/>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5a2aa7-1f63-4be8-a81a-1181d5d8da85" elementFormDefault="qualified">
    <xsd:import namespace="http://schemas.microsoft.com/office/2006/documentManagement/types"/>
    <xsd:import namespace="http://schemas.microsoft.com/office/infopath/2007/PartnerControls"/>
    <xsd:element name="Document_x0020_Type" ma:index="2" nillable="true" ma:displayName="Document Type" ma:format="Dropdown" ma:internalName="Document_x0020_Type">
      <xsd:simpleType>
        <xsd:restriction base="dms:Choice">
          <xsd:enumeration value="Agenda"/>
          <xsd:enumeration value="Business Intelligence Tool (QRGs)"/>
          <xsd:enumeration value="Business rule"/>
          <xsd:enumeration value="Care process"/>
          <xsd:enumeration value="Form"/>
          <xsd:enumeration value="Formulary"/>
          <xsd:enumeration value="Guidance"/>
          <xsd:enumeration value="Information"/>
          <xsd:enumeration value="Infrastructure Programme new IT rollout QRGs"/>
          <xsd:enumeration value="Jade QRG"/>
          <xsd:enumeration value="Job description"/>
          <xsd:enumeration value="Leaflet"/>
          <xsd:enumeration value="Letter"/>
          <xsd:enumeration value="Local Operating Procedure"/>
          <xsd:enumeration value="Logo"/>
          <xsd:enumeration value="Meds management audit - national"/>
          <xsd:enumeration value="Meds management audit - Trustwide/local"/>
          <xsd:enumeration value="Minutes"/>
          <xsd:enumeration value="New drug review"/>
          <xsd:enumeration value="Newsletter"/>
          <xsd:enumeration value="Patient Group Direction"/>
          <xsd:enumeration value="Patient information leaflet"/>
          <xsd:enumeration value="Plan"/>
          <xsd:enumeration value="Policy - corporate"/>
          <xsd:enumeration value="Policy - clinical"/>
          <xsd:enumeration value="Poster"/>
          <xsd:enumeration value="Presentation"/>
          <xsd:enumeration value="Project management template"/>
          <xsd:enumeration value="Report"/>
          <xsd:enumeration value="RiO QRG"/>
          <xsd:enumeration value="Service description and operations"/>
          <xsd:enumeration value="Standard Operating Procedure"/>
          <xsd:enumeration value="Strategy"/>
          <xsd:enumeration value="SystmOne Cutover Documents - Milton Keynes Mental Health"/>
          <xsd:enumeration value="Toolkit"/>
          <xsd:enumeration value="Written instruction"/>
        </xsd:restriction>
      </xsd:simpleType>
    </xsd:element>
    <xsd:element name="Document_x0020_description" ma:index="3" ma:displayName="Document description" ma:description="Summary description of document." ma:internalName="Document_x0020_description">
      <xsd:simpleType>
        <xsd:restriction base="dms:Note">
          <xsd:maxLength value="255"/>
        </xsd:restriction>
      </xsd:simpleType>
    </xsd:element>
    <xsd:element name="Programmes" ma:index="6" nillable="true" ma:displayName="Campaigns and Programmes" ma:internalName="Programmes">
      <xsd:complexType>
        <xsd:complexContent>
          <xsd:extension base="dms:MultiChoice">
            <xsd:sequence>
              <xsd:element name="Value" maxOccurs="unbounded" minOccurs="0" nillable="true">
                <xsd:simpleType>
                  <xsd:restriction base="dms:Choice">
                    <xsd:enumeration value="Annual and Hidden Gems"/>
                    <xsd:enumeration value="Care Act"/>
                    <xsd:enumeration value="Care Programme Approach"/>
                    <xsd:enumeration value="The Challenge"/>
                    <xsd:enumeration value="Getting It Right First Time"/>
                    <xsd:enumeration value="Going Green for 2015"/>
                    <xsd:enumeration value="Kung-Flu Fighting"/>
                    <xsd:enumeration value="More Time For Care"/>
                    <xsd:enumeration value="Nurse Revalidation"/>
                    <xsd:enumeration value="Occupational Health &amp; Wellbeing Service Pilot"/>
                    <xsd:enumeration value="Smoking Cessation"/>
                  </xsd:restriction>
                </xsd:simpleType>
              </xsd:element>
            </xsd:sequence>
          </xsd:extension>
        </xsd:complexContent>
      </xsd:complexType>
    </xsd:element>
    <xsd:element name="Professions" ma:index="7" nillable="true" ma:displayName="Professions" ma:internalName="Professions">
      <xsd:complexType>
        <xsd:complexContent>
          <xsd:extension base="dms:MultiChoice">
            <xsd:sequence>
              <xsd:element name="Value" maxOccurs="unbounded" minOccurs="0" nillable="true">
                <xsd:simpleType>
                  <xsd:restriction base="dms:Choice">
                    <xsd:enumeration value="Allied Health Professions"/>
                    <xsd:enumeration value="Arts Psychotherapies"/>
                    <xsd:enumeration value="Medical"/>
                    <xsd:enumeration value="Nursing"/>
                    <xsd:enumeration value="Occupational Therapy"/>
                    <xsd:enumeration value="Peer Support"/>
                    <xsd:enumeration value="Pharmacy"/>
                    <xsd:enumeration value="Psychology"/>
                    <xsd:enumeration value="Psychotherapy"/>
                    <xsd:enumeration value="Social Work"/>
                  </xsd:restriction>
                </xsd:simpleType>
              </xsd:element>
            </xsd:sequence>
          </xsd:extension>
        </xsd:complexContent>
      </xsd:complexType>
    </xsd:element>
    <xsd:element name="Clinical_x0020_Networks" ma:index="8" nillable="true" ma:displayName="Clinical Specialties &amp; Practice" ma:internalName="Clinical_x0020_Networks">
      <xsd:complexType>
        <xsd:complexContent>
          <xsd:extension base="dms:MultiChoice">
            <xsd:sequence>
              <xsd:element name="Value" maxOccurs="unbounded" minOccurs="0" nillable="true">
                <xsd:simpleType>
                  <xsd:restriction base="dms:Choice">
                    <xsd:enumeration value="Community health - adults"/>
                    <xsd:enumeration value="Community health- children"/>
                    <xsd:enumeration value="Mental health - acute"/>
                    <xsd:enumeration value="Mental health - older adults"/>
                    <xsd:enumeration value="Mental health - primary care"/>
                    <xsd:enumeration value="Mental health - psychological medicine"/>
                    <xsd:enumeration value="Mental health - urgent care"/>
                  </xsd:restriction>
                </xsd:simpleType>
              </xsd:element>
            </xsd:sequence>
          </xsd:extension>
        </xsd:complexContent>
      </xsd:complexType>
    </xsd:element>
    <xsd:element name="Staffside" ma:index="9" nillable="true" ma:displayName="Staffside" ma:internalName="Staffside">
      <xsd:complexType>
        <xsd:complexContent>
          <xsd:extension base="dms:MultiChoice">
            <xsd:sequence>
              <xsd:element name="Value" maxOccurs="unbounded" minOccurs="0" nillable="true">
                <xsd:simpleType>
                  <xsd:restriction base="dms:Choice">
                    <xsd:enumeration value="Staffside"/>
                  </xsd:restriction>
                </xsd:simpleType>
              </xsd:element>
            </xsd:sequence>
          </xsd:extension>
        </xsd:complexContent>
      </xsd:complexType>
    </xsd:element>
    <xsd:element name="Review_x0020_date" ma:index="10" ma:displayName="Review date" ma:format="DateOnly" ma:indexed="true" ma:internalName="Review_x0020_date">
      <xsd:simpleType>
        <xsd:restriction base="dms:DateTime"/>
      </xsd:simpleType>
    </xsd:element>
    <xsd:element name="TaxCatchAllLabel" ma:index="11" nillable="true" ma:displayName="Taxonomy Catch All Column1" ma:hidden="true" ma:list="{0fb44cf2-5611-48b2-ba74-f7fdeb92b687}" ma:internalName="TaxCatchAllLabel" ma:readOnly="true" ma:showField="CatchAllDataLabel" ma:web="d55a2aa7-1f63-4be8-a81a-1181d5d8da85">
      <xsd:complexType>
        <xsd:complexContent>
          <xsd:extension base="dms:MultiChoiceLookup">
            <xsd:sequence>
              <xsd:element name="Value" type="dms:Lookup" maxOccurs="unbounded" minOccurs="0" nillable="true"/>
            </xsd:sequence>
          </xsd:extension>
        </xsd:complexContent>
      </xsd:complexType>
    </xsd:element>
    <xsd:element name="g46565d3122d4456818985e8048aeb88" ma:index="16" nillable="true" ma:taxonomy="true" ma:internalName="g46565d3122d4456818985e8048aeb88" ma:taxonomyFieldName="Service1" ma:displayName="Service" ma:default="" ma:fieldId="{046565d3-122d-4456-8189-85e8048aeb88}" ma:taxonomyMulti="true" ma:sspId="68b78ba7-c80a-4cf5-885d-38c930f97c7f" ma:termSetId="78037eef-cf8a-487e-a510-f54848274eba" ma:anchorId="00000000-0000-0000-0000-000000000000" ma:open="false" ma:isKeyword="false">
      <xsd:complexType>
        <xsd:sequence>
          <xsd:element ref="pc:Terms" minOccurs="0" maxOccurs="1"/>
        </xsd:sequence>
      </xsd:complexType>
    </xsd:element>
    <xsd:element name="TaxCatchAll" ma:index="19" nillable="true" ma:displayName="Taxonomy Catch All Column" ma:hidden="true" ma:list="{0fb44cf2-5611-48b2-ba74-f7fdeb92b687}" ma:internalName="TaxCatchAll" ma:showField="CatchAllData" ma:web="d55a2aa7-1f63-4be8-a81a-1181d5d8da85">
      <xsd:complexType>
        <xsd:complexContent>
          <xsd:extension base="dms:MultiChoiceLookup">
            <xsd:sequence>
              <xsd:element name="Value" type="dms:Lookup" maxOccurs="unbounded" minOccurs="0" nillable="true"/>
            </xsd:sequence>
          </xsd:extension>
        </xsd:complexContent>
      </xsd:complexType>
    </xsd:element>
    <xsd:element name="TaxKeywordTaxHTField" ma:index="21"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c15e5c2c07574216bb5a58a25cf1972a" ma:index="22" nillable="true" ma:taxonomy="true" ma:internalName="c15e5c2c07574216bb5a58a25cf1972a" ma:taxonomyFieldName="CNWLDepartment" ma:displayName="CNWLDepartment" ma:default="" ma:fieldId="{c15e5c2c-0757-4216-bb5a-58a25cf1972a}" ma:taxonomyMulti="true" ma:sspId="68b78ba7-c80a-4cf5-885d-38c930f97c7f" ma:termSetId="976a3b27-16a8-4e2b-adc2-c8da86f97ec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fe66f9f-afaa-41ac-9494-6b55b285a732" elementFormDefault="qualified">
    <xsd:import namespace="http://schemas.microsoft.com/office/2006/documentManagement/types"/>
    <xsd:import namespace="http://schemas.microsoft.com/office/infopath/2007/PartnerControls"/>
    <xsd:element name="Document_x0020_owner" ma:index="23" ma:displayName="Document owner" ma:list="UserInfo" ma:SearchPeopleOnly="false" ma:SharePointGroup="0" ma:internalName="Document_x0020_owner" ma:showField="ImnName">
      <xsd:complexType>
        <xsd:complexContent>
          <xsd:extension base="dms:User">
            <xsd:sequence>
              <xsd:element name="UserInfo" minOccurs="0" maxOccurs="unbounded">
                <xsd:complexType>
                  <xsd:sequence>
                    <xsd:element name="DisplayName" type="xsd:string" minOccurs="0"/>
                    <xsd:element name="AccountId" type="dms:UserId" minOccurs="0"/>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3" ma:displayName="Content Type"/>
        <xsd:element ref="dc:title"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ocument_x0020_owner xmlns="1fe66f9f-afaa-41ac-9494-6b55b285a732">
      <UserInfo>
        <DisplayName>Imogen Sweeney</DisplayName>
        <AccountId>14085</AccountId>
        <AccountType/>
      </UserInfo>
    </Document_x0020_owner>
    <Clinical_x0020_Networks xmlns="d55a2aa7-1f63-4be8-a81a-1181d5d8da85"/>
    <c15e5c2c07574216bb5a58a25cf1972a xmlns="d55a2aa7-1f63-4be8-a81a-1181d5d8da85">
      <Terms xmlns="http://schemas.microsoft.com/office/infopath/2007/PartnerControls">
        <TermInfo xmlns="http://schemas.microsoft.com/office/infopath/2007/PartnerControls">
          <TermName xmlns="http://schemas.microsoft.com/office/infopath/2007/PartnerControls">Communications</TermName>
          <TermId xmlns="http://schemas.microsoft.com/office/infopath/2007/PartnerControls">d8475214-2b6e-4a09-a4e8-76152dd0ef3b</TermId>
        </TermInfo>
      </Terms>
    </c15e5c2c07574216bb5a58a25cf1972a>
    <g46565d3122d4456818985e8048aeb88 xmlns="d55a2aa7-1f63-4be8-a81a-1181d5d8da85">
      <Terms xmlns="http://schemas.microsoft.com/office/infopath/2007/PartnerControls"/>
    </g46565d3122d4456818985e8048aeb88>
    <Professions xmlns="d55a2aa7-1f63-4be8-a81a-1181d5d8da85"/>
    <TaxCatchAll xmlns="d55a2aa7-1f63-4be8-a81a-1181d5d8da85">
      <Value>33</Value>
    </TaxCatchAll>
    <Document_x0020_Type xmlns="d55a2aa7-1f63-4be8-a81a-1181d5d8da85">Toolkit</Document_x0020_Type>
    <Staffside xmlns="d55a2aa7-1f63-4be8-a81a-1181d5d8da85"/>
    <Review_x0020_date xmlns="d55a2aa7-1f63-4be8-a81a-1181d5d8da85">2018-05-23T23:00:00+00:00</Review_x0020_date>
    <TaxKeywordTaxHTField xmlns="d55a2aa7-1f63-4be8-a81a-1181d5d8da85">
      <Terms xmlns="http://schemas.microsoft.com/office/infopath/2007/PartnerControls"/>
    </TaxKeywordTaxHTField>
    <Document_x0020_description xmlns="d55a2aa7-1f63-4be8-a81a-1181d5d8da85">Powerpoint presentation template</Document_x0020_description>
    <Programmes xmlns="d55a2aa7-1f63-4be8-a81a-1181d5d8da85"/>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FE3BF4-F904-4489-B480-1FEED0D1CD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5a2aa7-1f63-4be8-a81a-1181d5d8da85"/>
    <ds:schemaRef ds:uri="1fe66f9f-afaa-41ac-9494-6b55b285a7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BE949AE-A21F-411D-A085-15F81242DCB5}">
  <ds:schemaRefs>
    <ds:schemaRef ds:uri="http://purl.org/dc/dcmitype/"/>
    <ds:schemaRef ds:uri="1fe66f9f-afaa-41ac-9494-6b55b285a732"/>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purl.org/dc/terms/"/>
    <ds:schemaRef ds:uri="d55a2aa7-1f63-4be8-a81a-1181d5d8da85"/>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3418AE1E-CBF7-410D-9D62-29F6247D07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1698</TotalTime>
  <Words>3969</Words>
  <Application>Microsoft Office PowerPoint</Application>
  <PresentationFormat>On-screen Show (4:3)</PresentationFormat>
  <Paragraphs>302</Paragraphs>
  <Slides>20</Slides>
  <Notes>15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arial</vt:lpstr>
      <vt:lpstr>Calibri</vt:lpstr>
      <vt:lpstr>Montserrat</vt:lpstr>
      <vt:lpstr>Segoe UI</vt:lpstr>
      <vt:lpstr>Powerpoint_template_Corporate_0913_1</vt:lpstr>
      <vt:lpstr>Custom Design</vt:lpstr>
      <vt:lpstr>PowerPoint Presentation</vt:lpstr>
      <vt:lpstr>School Nursing Service</vt:lpstr>
      <vt:lpstr>What is Good Mental Health</vt:lpstr>
      <vt:lpstr>Self-Harming</vt:lpstr>
      <vt:lpstr>Myth Busters</vt:lpstr>
      <vt:lpstr>PowerPoint Presentation</vt:lpstr>
      <vt:lpstr>Why do People Self-Harm?</vt:lpstr>
      <vt:lpstr>Distraction Techniques</vt:lpstr>
      <vt:lpstr>PowerPoint Presentation</vt:lpstr>
      <vt:lpstr>School Nurse Actions</vt:lpstr>
      <vt:lpstr>What is Resilience?</vt:lpstr>
      <vt:lpstr>How to Build Resilience</vt:lpstr>
      <vt:lpstr>Things that can Develop Resilience</vt:lpstr>
      <vt:lpstr>Everyone can Learn to be Resilient</vt:lpstr>
      <vt:lpstr>Managing Exam Stress</vt:lpstr>
      <vt:lpstr>PowerPoint Presentation</vt:lpstr>
      <vt:lpstr>Mental Health Support for Young People</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Juice Mac Pro 2</dc:creator>
  <cp:keywords/>
  <cp:lastModifiedBy>Katie Taylor</cp:lastModifiedBy>
  <cp:revision>126</cp:revision>
  <dcterms:created xsi:type="dcterms:W3CDTF">2013-11-04T16:30:39Z</dcterms:created>
  <dcterms:modified xsi:type="dcterms:W3CDTF">2022-03-11T10:42:05Z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Keyword">
    <vt:lpwstr/>
  </property>
  <property fmtid="{D5CDD505-2E9C-101B-9397-08002B2CF9AE}" pid="3" name="CNWLDepartment">
    <vt:lpwstr>33;#Communications|d8475214-2b6e-4a09-a4e8-76152dd0ef3b</vt:lpwstr>
  </property>
  <property fmtid="{D5CDD505-2E9C-101B-9397-08002B2CF9AE}" pid="4" name="ContentTypeId">
    <vt:lpwstr>0x01010037F649FF41B56D468B58C8B6A432FAF700B0510FB8D7A54646B0DBA09894352EC7</vt:lpwstr>
  </property>
  <property fmtid="{D5CDD505-2E9C-101B-9397-08002B2CF9AE}" pid="5" name="Service1">
    <vt:lpwstr/>
  </property>
</Properties>
</file>